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8" r:id="rId12"/>
    <p:sldId id="270" r:id="rId13"/>
    <p:sldId id="265" r:id="rId14"/>
    <p:sldId id="266" r:id="rId15"/>
    <p:sldId id="267" r:id="rId16"/>
  </p:sldIdLst>
  <p:sldSz cx="12192000" cy="6858000"/>
  <p:notesSz cx="6858000" cy="12192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imes New Roman" panose="02020603050405020304" pitchFamily="18" charset="0"/>
      <p:regular r:id="rId22"/>
      <p:bold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91"/>
    <p:restoredTop sz="94626"/>
  </p:normalViewPr>
  <p:slideViewPr>
    <p:cSldViewPr>
      <p:cViewPr varScale="1">
        <p:scale>
          <a:sx n="121" d="100"/>
          <a:sy n="121" d="100"/>
        </p:scale>
        <p:origin x="816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296E74-F6FA-AB49-99CE-EECCF3A0FD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24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B98BC-2D53-5741-A677-858BC78100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414" y="0"/>
            <a:ext cx="2971800" cy="6124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4D6C0-BF8D-5F4E-B982-C715673B13DC}" type="datetimeFigureOut">
              <a:rPr lang="en-US" smtClean="0"/>
              <a:t>8/9/23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3000FE-8714-EC4E-84BE-BFDD4556D5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579582"/>
            <a:ext cx="2971800" cy="6124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4D924-369E-B64F-800D-10F8A10295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414" y="11579582"/>
            <a:ext cx="2971800" cy="6124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C561C-139A-BA4E-9F65-28F5FB788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63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0" dirty="0"/>
              <a:t>Copyright </a:t>
            </a:r>
            <a:r>
              <a:rPr dirty="0"/>
              <a:t>© </a:t>
            </a:r>
            <a:r>
              <a:rPr spc="-10" dirty="0"/>
              <a:t>2020 HALOOCOM </a:t>
            </a:r>
            <a:r>
              <a:rPr dirty="0"/>
              <a:t>| </a:t>
            </a:r>
            <a:r>
              <a:rPr spc="-10" dirty="0"/>
              <a:t>Private </a:t>
            </a:r>
            <a:r>
              <a:rPr dirty="0"/>
              <a:t>and</a:t>
            </a:r>
            <a:r>
              <a:rPr spc="5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192A6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0" dirty="0"/>
              <a:t>Copyright </a:t>
            </a:r>
            <a:r>
              <a:rPr dirty="0"/>
              <a:t>© </a:t>
            </a:r>
            <a:r>
              <a:rPr spc="-10" dirty="0"/>
              <a:t>2020 HALOOCOM </a:t>
            </a:r>
            <a:r>
              <a:rPr dirty="0"/>
              <a:t>| </a:t>
            </a:r>
            <a:r>
              <a:rPr spc="-10" dirty="0"/>
              <a:t>Private </a:t>
            </a:r>
            <a:r>
              <a:rPr dirty="0"/>
              <a:t>and</a:t>
            </a:r>
            <a:r>
              <a:rPr spc="5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192A6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0" dirty="0"/>
              <a:t>Copyright </a:t>
            </a:r>
            <a:r>
              <a:rPr dirty="0"/>
              <a:t>© </a:t>
            </a:r>
            <a:r>
              <a:rPr spc="-10" dirty="0"/>
              <a:t>2020 HALOOCOM </a:t>
            </a:r>
            <a:r>
              <a:rPr dirty="0"/>
              <a:t>| </a:t>
            </a:r>
            <a:r>
              <a:rPr spc="-10" dirty="0"/>
              <a:t>Private </a:t>
            </a:r>
            <a:r>
              <a:rPr dirty="0"/>
              <a:t>and</a:t>
            </a:r>
            <a:r>
              <a:rPr spc="5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192A6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0" dirty="0"/>
              <a:t>Copyright </a:t>
            </a:r>
            <a:r>
              <a:rPr dirty="0"/>
              <a:t>© </a:t>
            </a:r>
            <a:r>
              <a:rPr spc="-10" dirty="0"/>
              <a:t>2020 HALOOCOM </a:t>
            </a:r>
            <a:r>
              <a:rPr dirty="0"/>
              <a:t>| </a:t>
            </a:r>
            <a:r>
              <a:rPr spc="-10" dirty="0"/>
              <a:t>Private </a:t>
            </a:r>
            <a:r>
              <a:rPr dirty="0"/>
              <a:t>and</a:t>
            </a:r>
            <a:r>
              <a:rPr spc="5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0" dirty="0"/>
              <a:t>Copyright </a:t>
            </a:r>
            <a:r>
              <a:rPr dirty="0"/>
              <a:t>© </a:t>
            </a:r>
            <a:r>
              <a:rPr spc="-10" dirty="0"/>
              <a:t>2020 HALOOCOM </a:t>
            </a:r>
            <a:r>
              <a:rPr dirty="0"/>
              <a:t>| </a:t>
            </a:r>
            <a:r>
              <a:rPr spc="-10" dirty="0"/>
              <a:t>Private </a:t>
            </a:r>
            <a:r>
              <a:rPr dirty="0"/>
              <a:t>and</a:t>
            </a:r>
            <a:r>
              <a:rPr spc="5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07666" y="134818"/>
            <a:ext cx="1576667" cy="421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192A6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83118" y="6637583"/>
            <a:ext cx="2357755" cy="149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0" dirty="0"/>
              <a:t>Copyright </a:t>
            </a:r>
            <a:r>
              <a:rPr dirty="0"/>
              <a:t>© </a:t>
            </a:r>
            <a:r>
              <a:rPr spc="-10" dirty="0"/>
              <a:t>2020 HALOOCOM </a:t>
            </a:r>
            <a:r>
              <a:rPr dirty="0"/>
              <a:t>| </a:t>
            </a:r>
            <a:r>
              <a:rPr spc="-10" dirty="0"/>
              <a:t>Private </a:t>
            </a:r>
            <a:r>
              <a:rPr dirty="0"/>
              <a:t>and</a:t>
            </a:r>
            <a:r>
              <a:rPr spc="5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loocom-usa.com/" TargetMode="External"/><Relationship Id="rId2" Type="http://schemas.openxmlformats.org/officeDocument/2006/relationships/hyperlink" Target="http://www.haloocom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96158" y="5817327"/>
            <a:ext cx="188023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1400" u="sng" spc="-10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</a:t>
            </a:r>
            <a:r>
              <a:rPr lang="en-US" sz="1400" u="sng" spc="-10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payless.cloud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sz="1400" u="sng" spc="-10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</a:t>
            </a:r>
            <a:r>
              <a:rPr lang="en-US" sz="1400" u="sng" spc="-10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riverton.co.tz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2000" cy="109855"/>
            <a:chOff x="0" y="0"/>
            <a:chExt cx="12192000" cy="109855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10065385" cy="109855"/>
            </a:xfrm>
            <a:custGeom>
              <a:avLst/>
              <a:gdLst/>
              <a:ahLst/>
              <a:cxnLst/>
              <a:rect l="l" t="t" r="r" b="b"/>
              <a:pathLst>
                <a:path w="10065385" h="109855">
                  <a:moveTo>
                    <a:pt x="10064856" y="0"/>
                  </a:moveTo>
                  <a:lnTo>
                    <a:pt x="0" y="0"/>
                  </a:lnTo>
                  <a:lnTo>
                    <a:pt x="0" y="109330"/>
                  </a:lnTo>
                  <a:lnTo>
                    <a:pt x="10064856" y="109330"/>
                  </a:lnTo>
                  <a:lnTo>
                    <a:pt x="100648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64857" y="0"/>
              <a:ext cx="2127250" cy="109855"/>
            </a:xfrm>
            <a:custGeom>
              <a:avLst/>
              <a:gdLst/>
              <a:ahLst/>
              <a:cxnLst/>
              <a:rect l="l" t="t" r="r" b="b"/>
              <a:pathLst>
                <a:path w="2127250" h="109855">
                  <a:moveTo>
                    <a:pt x="0" y="0"/>
                  </a:moveTo>
                  <a:lnTo>
                    <a:pt x="2127142" y="0"/>
                  </a:lnTo>
                  <a:lnTo>
                    <a:pt x="2127142" y="109330"/>
                  </a:lnTo>
                  <a:lnTo>
                    <a:pt x="0" y="109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283118" y="6637583"/>
            <a:ext cx="2357755" cy="1308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0" dirty="0"/>
              <a:t>Copyright </a:t>
            </a:r>
            <a:r>
              <a:rPr dirty="0"/>
              <a:t>© </a:t>
            </a:r>
            <a:r>
              <a:rPr spc="-10" dirty="0"/>
              <a:t>202</a:t>
            </a:r>
            <a:r>
              <a:rPr lang="en-US" spc="-10" dirty="0"/>
              <a:t>3</a:t>
            </a:r>
            <a:r>
              <a:rPr spc="-10" dirty="0"/>
              <a:t> </a:t>
            </a:r>
            <a:r>
              <a:rPr lang="en-US" spc="-10" dirty="0"/>
              <a:t>PAYLESS </a:t>
            </a:r>
            <a:r>
              <a:rPr dirty="0"/>
              <a:t>| </a:t>
            </a:r>
            <a:r>
              <a:rPr spc="-10" dirty="0"/>
              <a:t>Private </a:t>
            </a:r>
            <a:r>
              <a:rPr dirty="0"/>
              <a:t>and</a:t>
            </a:r>
            <a:r>
              <a:rPr spc="5" dirty="0"/>
              <a:t> </a:t>
            </a:r>
            <a:r>
              <a:rPr spc="-10" dirty="0"/>
              <a:t>Confidential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19A98F-2998-7249-AA8B-FD5DA5F88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592" y="228600"/>
            <a:ext cx="5649608" cy="4343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FB5C05-015A-9446-B360-EB5B554B7911}"/>
              </a:ext>
            </a:extLst>
          </p:cNvPr>
          <p:cNvSpPr txBox="1"/>
          <p:nvPr/>
        </p:nvSpPr>
        <p:spPr>
          <a:xfrm>
            <a:off x="1447801" y="4724400"/>
            <a:ext cx="8617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NHC SUBMETERING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466D9-846E-BF40-8FFB-FBED6C5F1DE9}"/>
              </a:ext>
            </a:extLst>
          </p:cNvPr>
          <p:cNvSpPr txBox="1"/>
          <p:nvPr/>
        </p:nvSpPr>
        <p:spPr>
          <a:xfrm>
            <a:off x="4648200" y="6297612"/>
            <a:ext cx="305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Measure|Manage|Evolve</a:t>
            </a:r>
            <a:endParaRPr lang="en-US" dirty="0"/>
          </a:p>
        </p:txBody>
      </p:sp>
      <p:grpSp>
        <p:nvGrpSpPr>
          <p:cNvPr id="12" name="object 4">
            <a:extLst>
              <a:ext uri="{FF2B5EF4-FFF2-40B4-BE49-F238E27FC236}">
                <a16:creationId xmlns:a16="http://schemas.microsoft.com/office/drawing/2014/main" id="{421F7C36-5866-C040-A433-8F850DBC26A9}"/>
              </a:ext>
            </a:extLst>
          </p:cNvPr>
          <p:cNvGrpSpPr/>
          <p:nvPr/>
        </p:nvGrpSpPr>
        <p:grpSpPr>
          <a:xfrm>
            <a:off x="0" y="0"/>
            <a:ext cx="12192000" cy="815340"/>
            <a:chOff x="0" y="0"/>
            <a:chExt cx="12192000" cy="815340"/>
          </a:xfrm>
        </p:grpSpPr>
        <p:pic>
          <p:nvPicPr>
            <p:cNvPr id="13" name="object 5">
              <a:extLst>
                <a:ext uri="{FF2B5EF4-FFF2-40B4-BE49-F238E27FC236}">
                  <a16:creationId xmlns:a16="http://schemas.microsoft.com/office/drawing/2014/main" id="{33DAE799-0311-1048-97AC-A4FA070D961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14234" y="134852"/>
              <a:ext cx="1148862" cy="679936"/>
            </a:xfrm>
            <a:prstGeom prst="rect">
              <a:avLst/>
            </a:prstGeom>
          </p:spPr>
        </p:pic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9805C999-1F9B-C644-855E-4F47DEBC5732}"/>
                </a:ext>
              </a:extLst>
            </p:cNvPr>
            <p:cNvSpPr/>
            <p:nvPr/>
          </p:nvSpPr>
          <p:spPr>
            <a:xfrm>
              <a:off x="0" y="0"/>
              <a:ext cx="10065385" cy="109855"/>
            </a:xfrm>
            <a:custGeom>
              <a:avLst/>
              <a:gdLst/>
              <a:ahLst/>
              <a:cxnLst/>
              <a:rect l="l" t="t" r="r" b="b"/>
              <a:pathLst>
                <a:path w="10065385" h="109855">
                  <a:moveTo>
                    <a:pt x="10064856" y="0"/>
                  </a:moveTo>
                  <a:lnTo>
                    <a:pt x="0" y="0"/>
                  </a:lnTo>
                  <a:lnTo>
                    <a:pt x="0" y="109330"/>
                  </a:lnTo>
                  <a:lnTo>
                    <a:pt x="10064856" y="109330"/>
                  </a:lnTo>
                  <a:lnTo>
                    <a:pt x="100648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E85F36A0-90CE-6940-89FF-0CCD288B1D28}"/>
                </a:ext>
              </a:extLst>
            </p:cNvPr>
            <p:cNvSpPr/>
            <p:nvPr/>
          </p:nvSpPr>
          <p:spPr>
            <a:xfrm>
              <a:off x="10064857" y="0"/>
              <a:ext cx="2127250" cy="109855"/>
            </a:xfrm>
            <a:custGeom>
              <a:avLst/>
              <a:gdLst/>
              <a:ahLst/>
              <a:cxnLst/>
              <a:rect l="l" t="t" r="r" b="b"/>
              <a:pathLst>
                <a:path w="2127250" h="109855">
                  <a:moveTo>
                    <a:pt x="0" y="0"/>
                  </a:moveTo>
                  <a:lnTo>
                    <a:pt x="2127142" y="0"/>
                  </a:lnTo>
                  <a:lnTo>
                    <a:pt x="2127142" y="109330"/>
                  </a:lnTo>
                  <a:lnTo>
                    <a:pt x="0" y="109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283118" y="6637583"/>
            <a:ext cx="2357755" cy="1308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en-US" spc="-10" dirty="0"/>
              <a:t>Copyright </a:t>
            </a:r>
            <a:r>
              <a:rPr lang="en-US" dirty="0"/>
              <a:t>© </a:t>
            </a:r>
            <a:r>
              <a:rPr lang="en-US" spc="-10" dirty="0"/>
              <a:t>2023 PAYLESS </a:t>
            </a:r>
            <a:r>
              <a:rPr lang="en-US" dirty="0"/>
              <a:t>| </a:t>
            </a:r>
            <a:r>
              <a:rPr lang="en-US" spc="-10" dirty="0"/>
              <a:t>Private </a:t>
            </a:r>
            <a:r>
              <a:rPr lang="en-US" dirty="0"/>
              <a:t>and</a:t>
            </a:r>
            <a:r>
              <a:rPr lang="en-US" spc="5" dirty="0"/>
              <a:t> </a:t>
            </a:r>
            <a:r>
              <a:rPr lang="en-US" spc="-10" dirty="0"/>
              <a:t>Confidential</a:t>
            </a:r>
          </a:p>
        </p:txBody>
      </p:sp>
      <p:grpSp>
        <p:nvGrpSpPr>
          <p:cNvPr id="9" name="object 4">
            <a:extLst>
              <a:ext uri="{FF2B5EF4-FFF2-40B4-BE49-F238E27FC236}">
                <a16:creationId xmlns:a16="http://schemas.microsoft.com/office/drawing/2014/main" id="{A711DBB9-FACE-664C-BDAE-15169FC460AF}"/>
              </a:ext>
            </a:extLst>
          </p:cNvPr>
          <p:cNvGrpSpPr/>
          <p:nvPr/>
        </p:nvGrpSpPr>
        <p:grpSpPr>
          <a:xfrm>
            <a:off x="0" y="0"/>
            <a:ext cx="12192000" cy="815340"/>
            <a:chOff x="0" y="0"/>
            <a:chExt cx="12192000" cy="815340"/>
          </a:xfrm>
        </p:grpSpPr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CEB724D5-1478-EA44-BA0B-EF44E766B40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14234" y="134852"/>
              <a:ext cx="1148862" cy="679936"/>
            </a:xfrm>
            <a:prstGeom prst="rect">
              <a:avLst/>
            </a:prstGeom>
          </p:spPr>
        </p:pic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7E1330E4-5D18-414B-B226-0960FA26CCA8}"/>
                </a:ext>
              </a:extLst>
            </p:cNvPr>
            <p:cNvSpPr/>
            <p:nvPr/>
          </p:nvSpPr>
          <p:spPr>
            <a:xfrm>
              <a:off x="0" y="0"/>
              <a:ext cx="10065385" cy="109855"/>
            </a:xfrm>
            <a:custGeom>
              <a:avLst/>
              <a:gdLst/>
              <a:ahLst/>
              <a:cxnLst/>
              <a:rect l="l" t="t" r="r" b="b"/>
              <a:pathLst>
                <a:path w="10065385" h="109855">
                  <a:moveTo>
                    <a:pt x="10064856" y="0"/>
                  </a:moveTo>
                  <a:lnTo>
                    <a:pt x="0" y="0"/>
                  </a:lnTo>
                  <a:lnTo>
                    <a:pt x="0" y="109330"/>
                  </a:lnTo>
                  <a:lnTo>
                    <a:pt x="10064856" y="109330"/>
                  </a:lnTo>
                  <a:lnTo>
                    <a:pt x="100648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FF2ED4D0-9CB0-6846-B7D9-324347BA3CD6}"/>
                </a:ext>
              </a:extLst>
            </p:cNvPr>
            <p:cNvSpPr/>
            <p:nvPr/>
          </p:nvSpPr>
          <p:spPr>
            <a:xfrm>
              <a:off x="10064857" y="0"/>
              <a:ext cx="2127250" cy="109855"/>
            </a:xfrm>
            <a:custGeom>
              <a:avLst/>
              <a:gdLst/>
              <a:ahLst/>
              <a:cxnLst/>
              <a:rect l="l" t="t" r="r" b="b"/>
              <a:pathLst>
                <a:path w="2127250" h="109855">
                  <a:moveTo>
                    <a:pt x="0" y="0"/>
                  </a:moveTo>
                  <a:lnTo>
                    <a:pt x="2127142" y="0"/>
                  </a:lnTo>
                  <a:lnTo>
                    <a:pt x="2127142" y="109330"/>
                  </a:lnTo>
                  <a:lnTo>
                    <a:pt x="0" y="109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B720FF-E53D-5D35-C5E7-A308BDA75CEB}"/>
              </a:ext>
            </a:extLst>
          </p:cNvPr>
          <p:cNvSpPr txBox="1"/>
          <p:nvPr/>
        </p:nvSpPr>
        <p:spPr>
          <a:xfrm>
            <a:off x="228600" y="17104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PROPOSED ELECTRICITY DISTRIBUTION TO TENANTS…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05671-5DA6-D379-4395-06AB11E2892F}"/>
              </a:ext>
            </a:extLst>
          </p:cNvPr>
          <p:cNvSpPr txBox="1"/>
          <p:nvPr/>
        </p:nvSpPr>
        <p:spPr>
          <a:xfrm>
            <a:off x="283118" y="572984"/>
            <a:ext cx="493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1"/>
                </a:solidFill>
              </a:rPr>
              <a:t>Cont</a:t>
            </a:r>
            <a:r>
              <a:rPr lang="en-US" b="1" dirty="0">
                <a:solidFill>
                  <a:schemeClr val="accent1"/>
                </a:solidFill>
              </a:rPr>
              <a:t>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78AD7-426E-D511-75D6-E2B5A8F6D970}"/>
              </a:ext>
            </a:extLst>
          </p:cNvPr>
          <p:cNvSpPr txBox="1"/>
          <p:nvPr/>
        </p:nvSpPr>
        <p:spPr>
          <a:xfrm>
            <a:off x="1905000" y="1066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582EE-4507-6657-4953-60A343B41715}"/>
              </a:ext>
            </a:extLst>
          </p:cNvPr>
          <p:cNvSpPr txBox="1"/>
          <p:nvPr/>
        </p:nvSpPr>
        <p:spPr>
          <a:xfrm>
            <a:off x="457200" y="144780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Normal Periodic Collection and Submission by Bank Transfers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Daily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Weekly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Monthly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18D91D-6F35-F678-CDF6-2DDA5D9DEFD2}"/>
              </a:ext>
            </a:extLst>
          </p:cNvPr>
          <p:cNvSpPr txBox="1"/>
          <p:nvPr/>
        </p:nvSpPr>
        <p:spPr>
          <a:xfrm>
            <a:off x="1905000" y="22976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D0ED7E-EF1F-F7BD-B521-A9F01919FC7E}"/>
              </a:ext>
            </a:extLst>
          </p:cNvPr>
          <p:cNvSpPr txBox="1"/>
          <p:nvPr/>
        </p:nvSpPr>
        <p:spPr>
          <a:xfrm>
            <a:off x="533400" y="2743200"/>
            <a:ext cx="6096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Prepaid Float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Riverton present to buy bulk electricity float from PSSSF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PSSSF Accepts/Decline and generate Control Number for payments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Riverton/distributor present proof of payment to PSSSF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PSSSF approves, then float credits to Riverton float wallet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Riverton/distributor distributes to tenants until 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At 0,electricity stops, new float is needed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A55991-DED1-5CFD-EE93-C1854F817617}"/>
              </a:ext>
            </a:extLst>
          </p:cNvPr>
          <p:cNvSpPr txBox="1"/>
          <p:nvPr/>
        </p:nvSpPr>
        <p:spPr>
          <a:xfrm>
            <a:off x="1905000" y="44312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59DACD-2A98-3A8E-D76E-C5BE50456171}"/>
              </a:ext>
            </a:extLst>
          </p:cNvPr>
          <p:cNvSpPr txBox="1"/>
          <p:nvPr/>
        </p:nvSpPr>
        <p:spPr>
          <a:xfrm>
            <a:off x="533400" y="4800600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GePG</a:t>
            </a:r>
            <a:endParaRPr lang="en-US" b="1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PSSSF will contact </a:t>
            </a:r>
            <a:r>
              <a:rPr lang="en-US" sz="1400" i="1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GePG</a:t>
            </a: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with the collection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Tenants will buy from </a:t>
            </a:r>
            <a:r>
              <a:rPr lang="en-US" sz="1400" i="1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GePG</a:t>
            </a: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phone front </a:t>
            </a:r>
            <a:r>
              <a:rPr lang="en-US" sz="1400" i="1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ends..meter</a:t>
            </a: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number/amount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GePG</a:t>
            </a: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will connect with Riverton API for token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Token and tenant’s details back to </a:t>
            </a:r>
            <a:r>
              <a:rPr lang="en-US" sz="1400" i="1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GePG</a:t>
            </a: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to deliver to tenant’s phone</a:t>
            </a:r>
          </a:p>
          <a:p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****THIS IS WHAT GOVERNMENT REQUIRES****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2BC4B5-BACA-37C5-204E-C3AC957164D2}"/>
              </a:ext>
            </a:extLst>
          </p:cNvPr>
          <p:cNvSpPr txBox="1"/>
          <p:nvPr/>
        </p:nvSpPr>
        <p:spPr>
          <a:xfrm>
            <a:off x="8839200" y="11546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C95340-0389-F13F-D977-86EF138A60E0}"/>
              </a:ext>
            </a:extLst>
          </p:cNvPr>
          <p:cNvSpPr txBox="1"/>
          <p:nvPr/>
        </p:nvSpPr>
        <p:spPr>
          <a:xfrm>
            <a:off x="7620000" y="1466671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PSSSF receives cash from tenant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Prints token manually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SMS+Physical Receipt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80C53D-6CC6-80E9-12E2-72424FB00C69}"/>
              </a:ext>
            </a:extLst>
          </p:cNvPr>
          <p:cNvSpPr txBox="1"/>
          <p:nvPr/>
        </p:nvSpPr>
        <p:spPr>
          <a:xfrm>
            <a:off x="8991600" y="26024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42BC0C-F131-BE6B-3E9D-2F2CA97236D0}"/>
              </a:ext>
            </a:extLst>
          </p:cNvPr>
          <p:cNvSpPr txBox="1"/>
          <p:nvPr/>
        </p:nvSpPr>
        <p:spPr>
          <a:xfrm>
            <a:off x="7772400" y="3022937"/>
            <a:ext cx="4038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Total Managed Utility Billing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PSSSF completely outsource billing collection from tenants and then repayments to </a:t>
            </a:r>
            <a:r>
              <a:rPr lang="en-US" sz="1400" i="1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Tanesco</a:t>
            </a:r>
            <a:endParaRPr lang="en-US" sz="1400" i="1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Riverton/Manager/Agent collects all the billing costs of the building from tenants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Riverton/Manager/Agent repays all the utility bills for the managed PSSSF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PSSSF will not be accountable of anything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1663C6-3B4D-ADBC-53C6-27ED1F8F9E19}"/>
              </a:ext>
            </a:extLst>
          </p:cNvPr>
          <p:cNvSpPr txBox="1"/>
          <p:nvPr/>
        </p:nvSpPr>
        <p:spPr>
          <a:xfrm>
            <a:off x="7772400" y="5232737"/>
            <a:ext cx="403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By the law, all govt agencies’ e-payments/mobile should pass through </a:t>
            </a:r>
            <a:r>
              <a:rPr lang="en-US" sz="1400" b="1" i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GePG</a:t>
            </a:r>
            <a:r>
              <a:rPr lang="en-US" sz="1400" b="1" i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(seek advice consult </a:t>
            </a:r>
            <a:r>
              <a:rPr lang="en-US" sz="1400" b="1" i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GePG</a:t>
            </a:r>
            <a:r>
              <a:rPr lang="en-US" sz="1400" b="1" i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)</a:t>
            </a:r>
            <a:endParaRPr lang="en-US" sz="1400" i="1" dirty="0">
              <a:solidFill>
                <a:srgbClr val="FF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>
            <a:extLst>
              <a:ext uri="{FF2B5EF4-FFF2-40B4-BE49-F238E27FC236}">
                <a16:creationId xmlns:a16="http://schemas.microsoft.com/office/drawing/2014/main" id="{6B42B28E-5269-AE44-A13C-7386204D005C}"/>
              </a:ext>
            </a:extLst>
          </p:cNvPr>
          <p:cNvGrpSpPr/>
          <p:nvPr/>
        </p:nvGrpSpPr>
        <p:grpSpPr>
          <a:xfrm>
            <a:off x="0" y="0"/>
            <a:ext cx="12192107" cy="819741"/>
            <a:chOff x="0" y="0"/>
            <a:chExt cx="12192107" cy="819741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5D6F95BF-DADA-6145-A5D6-19C35128826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3139" y="139805"/>
              <a:ext cx="1148861" cy="679936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505D22FE-D95F-9047-BB24-708F7B46B912}"/>
                </a:ext>
              </a:extLst>
            </p:cNvPr>
            <p:cNvSpPr/>
            <p:nvPr/>
          </p:nvSpPr>
          <p:spPr>
            <a:xfrm>
              <a:off x="0" y="0"/>
              <a:ext cx="10065385" cy="109855"/>
            </a:xfrm>
            <a:custGeom>
              <a:avLst/>
              <a:gdLst/>
              <a:ahLst/>
              <a:cxnLst/>
              <a:rect l="l" t="t" r="r" b="b"/>
              <a:pathLst>
                <a:path w="10065385" h="109855">
                  <a:moveTo>
                    <a:pt x="10064856" y="0"/>
                  </a:moveTo>
                  <a:lnTo>
                    <a:pt x="0" y="0"/>
                  </a:lnTo>
                  <a:lnTo>
                    <a:pt x="0" y="109330"/>
                  </a:lnTo>
                  <a:lnTo>
                    <a:pt x="10064856" y="109330"/>
                  </a:lnTo>
                  <a:lnTo>
                    <a:pt x="100648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626EF1A3-BF1A-B140-912C-B32929DC0349}"/>
                </a:ext>
              </a:extLst>
            </p:cNvPr>
            <p:cNvSpPr/>
            <p:nvPr/>
          </p:nvSpPr>
          <p:spPr>
            <a:xfrm>
              <a:off x="10064857" y="0"/>
              <a:ext cx="2127250" cy="109855"/>
            </a:xfrm>
            <a:custGeom>
              <a:avLst/>
              <a:gdLst/>
              <a:ahLst/>
              <a:cxnLst/>
              <a:rect l="l" t="t" r="r" b="b"/>
              <a:pathLst>
                <a:path w="2127250" h="109855">
                  <a:moveTo>
                    <a:pt x="0" y="0"/>
                  </a:moveTo>
                  <a:lnTo>
                    <a:pt x="2127142" y="0"/>
                  </a:lnTo>
                  <a:lnTo>
                    <a:pt x="2127142" y="109330"/>
                  </a:lnTo>
                  <a:lnTo>
                    <a:pt x="0" y="109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5C24621-3E23-0149-A34C-42058EE4EE7E}"/>
              </a:ext>
            </a:extLst>
          </p:cNvPr>
          <p:cNvSpPr txBox="1"/>
          <p:nvPr/>
        </p:nvSpPr>
        <p:spPr>
          <a:xfrm>
            <a:off x="228600" y="171041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PROPOSED SUBMETERING MANAGEMENT PLAN…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57714D-A3B1-2C47-B258-9C8F14D0F384}"/>
              </a:ext>
            </a:extLst>
          </p:cNvPr>
          <p:cNvSpPr txBox="1"/>
          <p:nvPr/>
        </p:nvSpPr>
        <p:spPr>
          <a:xfrm>
            <a:off x="283118" y="572984"/>
            <a:ext cx="493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Payless Cloud AMI</a:t>
            </a: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4317F331-FF09-E341-BFC2-AFA60988BBA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83118" y="6637583"/>
            <a:ext cx="2357755" cy="1308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en-US" spc="-10" dirty="0"/>
              <a:t>Copyright </a:t>
            </a:r>
            <a:r>
              <a:rPr lang="en-US" dirty="0"/>
              <a:t>© </a:t>
            </a:r>
            <a:r>
              <a:rPr lang="en-US" spc="-10" dirty="0"/>
              <a:t>2023 PAYLESS </a:t>
            </a:r>
            <a:r>
              <a:rPr lang="en-US" dirty="0"/>
              <a:t>| </a:t>
            </a:r>
            <a:r>
              <a:rPr lang="en-US" spc="-10" dirty="0"/>
              <a:t>Private </a:t>
            </a:r>
            <a:r>
              <a:rPr lang="en-US" dirty="0"/>
              <a:t>and</a:t>
            </a:r>
            <a:r>
              <a:rPr lang="en-US" spc="5" dirty="0"/>
              <a:t> </a:t>
            </a:r>
            <a:r>
              <a:rPr lang="en-US" spc="-10" dirty="0"/>
              <a:t>Confidential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22F64D-7D86-8075-C98A-5640F343C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95" y="1219200"/>
            <a:ext cx="8291605" cy="48524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3C3A11-0DA8-7A83-8F41-F2FF2173BA80}"/>
              </a:ext>
            </a:extLst>
          </p:cNvPr>
          <p:cNvSpPr txBox="1"/>
          <p:nvPr/>
        </p:nvSpPr>
        <p:spPr>
          <a:xfrm>
            <a:off x="6338047" y="6183868"/>
            <a:ext cx="5091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200" b="1" i="1" dirty="0">
                <a:solidFill>
                  <a:srgbClr val="FF0000"/>
                </a:solidFill>
              </a:rPr>
              <a:t>NO PLATFORM FEES FOR LESS THAN 2,500 METERS INTO THE SYSTEM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200" b="1" i="1" dirty="0">
                <a:solidFill>
                  <a:srgbClr val="FF0000"/>
                </a:solidFill>
              </a:rPr>
              <a:t>MIGRATION TO ANOTHER PROCESSOR WILL BE PROVIDED WHENEVER NEEDED</a:t>
            </a:r>
          </a:p>
        </p:txBody>
      </p:sp>
    </p:spTree>
    <p:extLst>
      <p:ext uri="{BB962C8B-B14F-4D97-AF65-F5344CB8AC3E}">
        <p14:creationId xmlns:p14="http://schemas.microsoft.com/office/powerpoint/2010/main" val="944624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>
            <a:extLst>
              <a:ext uri="{FF2B5EF4-FFF2-40B4-BE49-F238E27FC236}">
                <a16:creationId xmlns:a16="http://schemas.microsoft.com/office/drawing/2014/main" id="{EFB1C846-94BA-E346-9DE4-4BE1335078A6}"/>
              </a:ext>
            </a:extLst>
          </p:cNvPr>
          <p:cNvGrpSpPr/>
          <p:nvPr/>
        </p:nvGrpSpPr>
        <p:grpSpPr>
          <a:xfrm>
            <a:off x="0" y="0"/>
            <a:ext cx="12192107" cy="819741"/>
            <a:chOff x="0" y="0"/>
            <a:chExt cx="12192107" cy="819741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C611902F-4F11-F847-9EB4-4358ABC8A3F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3139" y="139805"/>
              <a:ext cx="1148861" cy="679936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E6215CBD-8368-0944-8CF6-DAF5002A7A8C}"/>
                </a:ext>
              </a:extLst>
            </p:cNvPr>
            <p:cNvSpPr/>
            <p:nvPr/>
          </p:nvSpPr>
          <p:spPr>
            <a:xfrm>
              <a:off x="0" y="0"/>
              <a:ext cx="10065385" cy="109855"/>
            </a:xfrm>
            <a:custGeom>
              <a:avLst/>
              <a:gdLst/>
              <a:ahLst/>
              <a:cxnLst/>
              <a:rect l="l" t="t" r="r" b="b"/>
              <a:pathLst>
                <a:path w="10065385" h="109855">
                  <a:moveTo>
                    <a:pt x="10064856" y="0"/>
                  </a:moveTo>
                  <a:lnTo>
                    <a:pt x="0" y="0"/>
                  </a:lnTo>
                  <a:lnTo>
                    <a:pt x="0" y="109330"/>
                  </a:lnTo>
                  <a:lnTo>
                    <a:pt x="10064856" y="109330"/>
                  </a:lnTo>
                  <a:lnTo>
                    <a:pt x="100648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0E7B98F5-DFF5-3044-8CC1-34BC7F88BB26}"/>
                </a:ext>
              </a:extLst>
            </p:cNvPr>
            <p:cNvSpPr/>
            <p:nvPr/>
          </p:nvSpPr>
          <p:spPr>
            <a:xfrm>
              <a:off x="10064857" y="0"/>
              <a:ext cx="2127250" cy="109855"/>
            </a:xfrm>
            <a:custGeom>
              <a:avLst/>
              <a:gdLst/>
              <a:ahLst/>
              <a:cxnLst/>
              <a:rect l="l" t="t" r="r" b="b"/>
              <a:pathLst>
                <a:path w="2127250" h="109855">
                  <a:moveTo>
                    <a:pt x="0" y="0"/>
                  </a:moveTo>
                  <a:lnTo>
                    <a:pt x="2127142" y="0"/>
                  </a:lnTo>
                  <a:lnTo>
                    <a:pt x="2127142" y="109330"/>
                  </a:lnTo>
                  <a:lnTo>
                    <a:pt x="0" y="109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C9599A1-C4B2-9C4C-BBD6-86AE773D6858}"/>
              </a:ext>
            </a:extLst>
          </p:cNvPr>
          <p:cNvSpPr txBox="1"/>
          <p:nvPr/>
        </p:nvSpPr>
        <p:spPr>
          <a:xfrm>
            <a:off x="228600" y="171041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UNIFIED SUBMETERING COMPARTIBILITY/STS COMPLIANCE…</a:t>
            </a: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4064141F-C8D4-9041-A81E-95A600214CD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83118" y="6637583"/>
            <a:ext cx="2357755" cy="1308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en-US" spc="-10" dirty="0"/>
              <a:t>Copyright </a:t>
            </a:r>
            <a:r>
              <a:rPr lang="en-US" dirty="0"/>
              <a:t>© </a:t>
            </a:r>
            <a:r>
              <a:rPr lang="en-US" spc="-10" dirty="0"/>
              <a:t>2023 PAYLESS </a:t>
            </a:r>
            <a:r>
              <a:rPr lang="en-US" dirty="0"/>
              <a:t>| </a:t>
            </a:r>
            <a:r>
              <a:rPr lang="en-US" spc="-10" dirty="0"/>
              <a:t>Private </a:t>
            </a:r>
            <a:r>
              <a:rPr lang="en-US" dirty="0"/>
              <a:t>and</a:t>
            </a:r>
            <a:r>
              <a:rPr lang="en-US" spc="5" dirty="0"/>
              <a:t> </a:t>
            </a:r>
            <a:r>
              <a:rPr lang="en-US" spc="-10" dirty="0"/>
              <a:t>Confidential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9D9F60-71F3-E27C-0C05-D1A90AE255D1}"/>
              </a:ext>
            </a:extLst>
          </p:cNvPr>
          <p:cNvSpPr txBox="1"/>
          <p:nvPr/>
        </p:nvSpPr>
        <p:spPr>
          <a:xfrm>
            <a:off x="283118" y="572984"/>
            <a:ext cx="398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Unified Meter 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D8898-A96A-315A-17BA-9B29EC1BE6D4}"/>
              </a:ext>
            </a:extLst>
          </p:cNvPr>
          <p:cNvSpPr txBox="1"/>
          <p:nvPr/>
        </p:nvSpPr>
        <p:spPr>
          <a:xfrm>
            <a:off x="457200" y="914400"/>
            <a:ext cx="655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All meters from all manufacturers across the world measuring any kind of utilities used by one customer(PSSSF) are managed in one place.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Electricity,water,gas,doors,AC,etc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All Manufacturers across the world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Liberate customer to be free to buy meter from anyone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To avoid manufacturers/suppliers traps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All financial and meters data from one point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Security and inter-operability is guaranteed 100%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53393-1516-9B89-A1A4-D649C6385EBD}"/>
              </a:ext>
            </a:extLst>
          </p:cNvPr>
          <p:cNvSpPr txBox="1"/>
          <p:nvPr/>
        </p:nvSpPr>
        <p:spPr>
          <a:xfrm>
            <a:off x="381000" y="2971800"/>
            <a:ext cx="398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STS Association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CEFB3E-F01C-D371-F63A-FEAF4F74E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474" y="3396506"/>
            <a:ext cx="1594726" cy="10026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F4DDF5-1862-B570-DA19-D95F5C5B1014}"/>
              </a:ext>
            </a:extLst>
          </p:cNvPr>
          <p:cNvSpPr txBox="1"/>
          <p:nvPr/>
        </p:nvSpPr>
        <p:spPr>
          <a:xfrm>
            <a:off x="457200" y="4564273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Standard Transfer Specification (STS) describes a secure message system for carrying information between a point-of-sale and a meter, and is currently finding wide application in electricity metering and payment systems. </a:t>
            </a:r>
            <a:endParaRPr lang="en-K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929F1C-4DD3-15F2-82A9-370381FB962C}"/>
              </a:ext>
            </a:extLst>
          </p:cNvPr>
          <p:cNvSpPr txBox="1"/>
          <p:nvPr/>
        </p:nvSpPr>
        <p:spPr>
          <a:xfrm>
            <a:off x="5867400" y="1371600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solidFill>
                  <a:srgbClr val="5981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Security Issue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use of advanced encryption techniques, which are at all times hidden from the consumer - the system is easy to use.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use of very secure key management procedures, including the manner in which keys are generated and transported.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required security functionality at both the vending station and the meter.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966673-DA5E-A33F-706C-A4DE9886FD07}"/>
              </a:ext>
            </a:extLst>
          </p:cNvPr>
          <p:cNvSpPr txBox="1"/>
          <p:nvPr/>
        </p:nvSpPr>
        <p:spPr>
          <a:xfrm>
            <a:off x="5943600" y="2895600"/>
            <a:ext cx="6096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dirty="0">
                <a:solidFill>
                  <a:srgbClr val="5981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Interoperability Issue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Ensuring that manufacturing members make encryption keys available to other manufacturers at the request of the utility using the equipment;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Accrediting and maintaining a list of equipment test laboratories which ensure correct STS functionality of equipment;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Ensuring consistent and unique manufacturer identity codes and meter serial numbers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DE726C-2EF9-18EC-9A36-F01C24E21017}"/>
              </a:ext>
            </a:extLst>
          </p:cNvPr>
          <p:cNvSpPr txBox="1"/>
          <p:nvPr/>
        </p:nvSpPr>
        <p:spPr>
          <a:xfrm>
            <a:off x="7445919" y="5257800"/>
            <a:ext cx="4593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ALL METERS YOU BUY OR OPERATE SHOULD COMPLY WITH STS FOR YOU TO BE FREE OTHERWISE YOU ARE DOOMED</a:t>
            </a:r>
          </a:p>
        </p:txBody>
      </p:sp>
    </p:spTree>
    <p:extLst>
      <p:ext uri="{BB962C8B-B14F-4D97-AF65-F5344CB8AC3E}">
        <p14:creationId xmlns:p14="http://schemas.microsoft.com/office/powerpoint/2010/main" val="3664526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10"/>
          <p:cNvGrpSpPr/>
          <p:nvPr/>
        </p:nvGrpSpPr>
        <p:grpSpPr>
          <a:xfrm>
            <a:off x="0" y="0"/>
            <a:ext cx="12198350" cy="826135"/>
            <a:chOff x="0" y="0"/>
            <a:chExt cx="12198350" cy="82613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3139" y="139805"/>
              <a:ext cx="1148861" cy="67993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045520" y="0"/>
              <a:ext cx="2146935" cy="128905"/>
            </a:xfrm>
            <a:custGeom>
              <a:avLst/>
              <a:gdLst/>
              <a:ahLst/>
              <a:cxnLst/>
              <a:rect l="l" t="t" r="r" b="b"/>
              <a:pathLst>
                <a:path w="2146934" h="128905">
                  <a:moveTo>
                    <a:pt x="0" y="0"/>
                  </a:moveTo>
                  <a:lnTo>
                    <a:pt x="2146476" y="0"/>
                  </a:lnTo>
                  <a:lnTo>
                    <a:pt x="2146476" y="128789"/>
                  </a:lnTo>
                  <a:lnTo>
                    <a:pt x="0" y="128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C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045520" y="0"/>
              <a:ext cx="2146935" cy="128905"/>
            </a:xfrm>
            <a:custGeom>
              <a:avLst/>
              <a:gdLst/>
              <a:ahLst/>
              <a:cxnLst/>
              <a:rect l="l" t="t" r="r" b="b"/>
              <a:pathLst>
                <a:path w="2146934" h="128905">
                  <a:moveTo>
                    <a:pt x="2146477" y="0"/>
                  </a:moveTo>
                  <a:lnTo>
                    <a:pt x="2146477" y="128789"/>
                  </a:lnTo>
                  <a:lnTo>
                    <a:pt x="0" y="12878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3864"/>
              <a:ext cx="10045700" cy="138430"/>
            </a:xfrm>
            <a:custGeom>
              <a:avLst/>
              <a:gdLst/>
              <a:ahLst/>
              <a:cxnLst/>
              <a:rect l="l" t="t" r="r" b="b"/>
              <a:pathLst>
                <a:path w="10045700" h="138430">
                  <a:moveTo>
                    <a:pt x="10045520" y="0"/>
                  </a:moveTo>
                  <a:lnTo>
                    <a:pt x="0" y="0"/>
                  </a:lnTo>
                  <a:lnTo>
                    <a:pt x="0" y="137803"/>
                  </a:lnTo>
                  <a:lnTo>
                    <a:pt x="10045520" y="137803"/>
                  </a:lnTo>
                  <a:lnTo>
                    <a:pt x="10045520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xfrm>
            <a:off x="283118" y="6637583"/>
            <a:ext cx="2357755" cy="1308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en-US" spc="-10" dirty="0"/>
              <a:t>Copyright </a:t>
            </a:r>
            <a:r>
              <a:rPr lang="en-US" dirty="0"/>
              <a:t>© </a:t>
            </a:r>
            <a:r>
              <a:rPr lang="en-US" spc="-10" dirty="0"/>
              <a:t>2023 PAYLESS </a:t>
            </a:r>
            <a:r>
              <a:rPr lang="en-US" dirty="0"/>
              <a:t>| </a:t>
            </a:r>
            <a:r>
              <a:rPr lang="en-US" spc="-10" dirty="0"/>
              <a:t>Private </a:t>
            </a:r>
            <a:r>
              <a:rPr lang="en-US" dirty="0"/>
              <a:t>and</a:t>
            </a:r>
            <a:r>
              <a:rPr lang="en-US" spc="5" dirty="0"/>
              <a:t> </a:t>
            </a:r>
            <a:r>
              <a:rPr lang="en-US" spc="-10" dirty="0"/>
              <a:t>Confidential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E653CD-68AD-7249-820B-04A4FBECA4A5}"/>
              </a:ext>
            </a:extLst>
          </p:cNvPr>
          <p:cNvSpPr txBox="1"/>
          <p:nvPr/>
        </p:nvSpPr>
        <p:spPr>
          <a:xfrm>
            <a:off x="228599" y="171041"/>
            <a:ext cx="608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 SUBMETERS TO IMPLEMENT…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148BE3-FFD8-C677-4053-A62D93822869}"/>
              </a:ext>
            </a:extLst>
          </p:cNvPr>
          <p:cNvSpPr txBox="1"/>
          <p:nvPr/>
        </p:nvSpPr>
        <p:spPr>
          <a:xfrm>
            <a:off x="238759" y="63507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Things to know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A2FC4-B58B-1E84-A977-19DAB1865316}"/>
              </a:ext>
            </a:extLst>
          </p:cNvPr>
          <p:cNvSpPr txBox="1"/>
          <p:nvPr/>
        </p:nvSpPr>
        <p:spPr>
          <a:xfrm>
            <a:off x="304800" y="1078468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You already have a unified software infrastructure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E45E7-DAC8-2A93-845E-AB191D716BA8}"/>
              </a:ext>
            </a:extLst>
          </p:cNvPr>
          <p:cNvSpPr txBox="1"/>
          <p:nvPr/>
        </p:nvSpPr>
        <p:spPr>
          <a:xfrm>
            <a:off x="304800" y="1383268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Just buy meters and install and register in the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47C46-B7AA-EB6C-0091-4303A6B6C2D4}"/>
              </a:ext>
            </a:extLst>
          </p:cNvPr>
          <p:cNvSpPr txBox="1"/>
          <p:nvPr/>
        </p:nvSpPr>
        <p:spPr>
          <a:xfrm>
            <a:off x="304800" y="1688068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Same software processing electricity meters, process everything else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5BEC12-6CF1-ED25-F892-EF76325A76A8}"/>
              </a:ext>
            </a:extLst>
          </p:cNvPr>
          <p:cNvSpPr txBox="1"/>
          <p:nvPr/>
        </p:nvSpPr>
        <p:spPr>
          <a:xfrm>
            <a:off x="304800" y="2209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1.Water Meters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95465-EA48-E4FF-C6B2-5CA8FC57F0B3}"/>
              </a:ext>
            </a:extLst>
          </p:cNvPr>
          <p:cNvSpPr txBox="1"/>
          <p:nvPr/>
        </p:nvSpPr>
        <p:spPr>
          <a:xfrm>
            <a:off x="304800" y="2602468"/>
            <a:ext cx="6400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Buy from any manufacturer, supplied and installed by anyone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Must be STS certified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Wells and </a:t>
            </a:r>
            <a:r>
              <a:rPr lang="en-US" sz="1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Dawasa</a:t>
            </a: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water will be repaid with profit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Can buy from </a:t>
            </a:r>
            <a:r>
              <a:rPr lang="en-US" sz="1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us,western</a:t>
            </a: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made,better</a:t>
            </a: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than </a:t>
            </a:r>
            <a:r>
              <a:rPr lang="en-US" sz="1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Chinese,STS,warrant</a:t>
            </a: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3 </a:t>
            </a:r>
            <a:r>
              <a:rPr lang="en-US" sz="1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years.Revenues</a:t>
            </a: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from </a:t>
            </a:r>
            <a:r>
              <a:rPr lang="en-US" sz="1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Kisima</a:t>
            </a: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can repay meter cost in a year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1249A3-EFDA-DA56-4F2A-80193E27F782}"/>
              </a:ext>
            </a:extLst>
          </p:cNvPr>
          <p:cNvSpPr txBox="1"/>
          <p:nvPr/>
        </p:nvSpPr>
        <p:spPr>
          <a:xfrm>
            <a:off x="381000" y="3810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2.HVAC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26C6A1-7DB9-94FE-59C4-5B23203AF969}"/>
              </a:ext>
            </a:extLst>
          </p:cNvPr>
          <p:cNvSpPr txBox="1"/>
          <p:nvPr/>
        </p:nvSpPr>
        <p:spPr>
          <a:xfrm>
            <a:off x="381000" y="4114800"/>
            <a:ext cx="6400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Buy from any manufacturer, supplied and installed by anyone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Must be STS certified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Can buy from </a:t>
            </a:r>
            <a:r>
              <a:rPr lang="en-US" sz="1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us,US</a:t>
            </a: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made,better</a:t>
            </a: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than </a:t>
            </a:r>
            <a:r>
              <a:rPr lang="en-US" sz="1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Chinese,STS</a:t>
            </a: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certified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Time based AC sessions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Chiller costs will be recouped back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478955-BE72-5951-3A64-08FBB1BA07A7}"/>
              </a:ext>
            </a:extLst>
          </p:cNvPr>
          <p:cNvSpPr txBox="1"/>
          <p:nvPr/>
        </p:nvSpPr>
        <p:spPr>
          <a:xfrm>
            <a:off x="7848600" y="609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3.RENT DOOR METERS/LOCKS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CF4B1D-1486-789E-37F1-79CF552CECA9}"/>
              </a:ext>
            </a:extLst>
          </p:cNvPr>
          <p:cNvSpPr txBox="1"/>
          <p:nvPr/>
        </p:nvSpPr>
        <p:spPr>
          <a:xfrm>
            <a:off x="6705600" y="962839"/>
            <a:ext cx="52899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Buy from any manufacturer, supplied and installed by anyone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Must be STS certified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Can buy from </a:t>
            </a:r>
            <a:r>
              <a:rPr lang="en-US" sz="1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us,Israel</a:t>
            </a: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made,better</a:t>
            </a: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than </a:t>
            </a:r>
            <a:r>
              <a:rPr lang="en-US" sz="1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Chinese,STS,warrant</a:t>
            </a: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3 years.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Time based rent sessions for tenants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When rent is </a:t>
            </a:r>
            <a:r>
              <a:rPr lang="en-US" sz="1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due,the</a:t>
            </a: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door locks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A23C3E-17B3-A306-A598-17EA951D6012}"/>
              </a:ext>
            </a:extLst>
          </p:cNvPr>
          <p:cNvSpPr txBox="1"/>
          <p:nvPr/>
        </p:nvSpPr>
        <p:spPr>
          <a:xfrm>
            <a:off x="7614139" y="2657674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4.HOME GAS METERS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5D7CF7-8E1B-E23C-0E49-3E343A9C6364}"/>
              </a:ext>
            </a:extLst>
          </p:cNvPr>
          <p:cNvSpPr txBox="1"/>
          <p:nvPr/>
        </p:nvSpPr>
        <p:spPr>
          <a:xfrm>
            <a:off x="6858000" y="3124200"/>
            <a:ext cx="52899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Buy from any manufacturer, supplied and installed by anyone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Must be STS certified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Can buy from </a:t>
            </a:r>
            <a:r>
              <a:rPr lang="en-US" sz="1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us,western</a:t>
            </a: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made,better</a:t>
            </a: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than </a:t>
            </a:r>
            <a:r>
              <a:rPr lang="en-US" sz="1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Chinese,STS,warrant</a:t>
            </a: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3 years.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For high end tenants who wants centralized gas systems</a:t>
            </a:r>
          </a:p>
          <a:p>
            <a:endParaRPr lang="en-US" sz="14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27A278-6180-2F2C-09C6-51B67BE4D379}"/>
              </a:ext>
            </a:extLst>
          </p:cNvPr>
          <p:cNvSpPr txBox="1"/>
          <p:nvPr/>
        </p:nvSpPr>
        <p:spPr>
          <a:xfrm>
            <a:off x="5987659" y="4880611"/>
            <a:ext cx="52899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400" i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ONLY ELECTRICAL METERS CAN BE BOUGHT FROM CHINA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i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WATER/HVAC/LOCKS SHOULD BE BOUGHT FROM THE WEST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1400" i="1" dirty="0">
              <a:solidFill>
                <a:srgbClr val="FF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1400" i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Reason being electrical meters are simple to </a:t>
            </a:r>
            <a:r>
              <a:rPr lang="en-US" sz="1400" i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make,others</a:t>
            </a:r>
            <a:r>
              <a:rPr lang="en-US" sz="1400" i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are complex and need durability, China do not cut it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455" cy="916740"/>
            <a:chOff x="0" y="0"/>
            <a:chExt cx="12192455" cy="916740"/>
          </a:xfrm>
        </p:grpSpPr>
        <p:sp>
          <p:nvSpPr>
            <p:cNvPr id="3" name="object 3"/>
            <p:cNvSpPr/>
            <p:nvPr/>
          </p:nvSpPr>
          <p:spPr>
            <a:xfrm>
              <a:off x="10045520" y="0"/>
              <a:ext cx="2146935" cy="125095"/>
            </a:xfrm>
            <a:custGeom>
              <a:avLst/>
              <a:gdLst/>
              <a:ahLst/>
              <a:cxnLst/>
              <a:rect l="l" t="t" r="r" b="b"/>
              <a:pathLst>
                <a:path w="2146934" h="125095">
                  <a:moveTo>
                    <a:pt x="2146476" y="0"/>
                  </a:moveTo>
                  <a:lnTo>
                    <a:pt x="0" y="0"/>
                  </a:lnTo>
                  <a:lnTo>
                    <a:pt x="0" y="124924"/>
                  </a:lnTo>
                  <a:lnTo>
                    <a:pt x="2146476" y="124924"/>
                  </a:lnTo>
                  <a:lnTo>
                    <a:pt x="2146476" y="0"/>
                  </a:lnTo>
                  <a:close/>
                </a:path>
              </a:pathLst>
            </a:custGeom>
            <a:solidFill>
              <a:srgbClr val="1B2C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045520" y="0"/>
              <a:ext cx="2146935" cy="125095"/>
            </a:xfrm>
            <a:custGeom>
              <a:avLst/>
              <a:gdLst/>
              <a:ahLst/>
              <a:cxnLst/>
              <a:rect l="l" t="t" r="r" b="b"/>
              <a:pathLst>
                <a:path w="2146934" h="125095">
                  <a:moveTo>
                    <a:pt x="0" y="0"/>
                  </a:moveTo>
                  <a:lnTo>
                    <a:pt x="2146477" y="0"/>
                  </a:lnTo>
                  <a:lnTo>
                    <a:pt x="2146477" y="124925"/>
                  </a:lnTo>
                  <a:lnTo>
                    <a:pt x="0" y="12492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0045700" cy="138430"/>
            </a:xfrm>
            <a:custGeom>
              <a:avLst/>
              <a:gdLst/>
              <a:ahLst/>
              <a:cxnLst/>
              <a:rect l="l" t="t" r="r" b="b"/>
              <a:pathLst>
                <a:path w="10045700" h="138430">
                  <a:moveTo>
                    <a:pt x="10045520" y="0"/>
                  </a:moveTo>
                  <a:lnTo>
                    <a:pt x="0" y="0"/>
                  </a:lnTo>
                  <a:lnTo>
                    <a:pt x="0" y="137803"/>
                  </a:lnTo>
                  <a:lnTo>
                    <a:pt x="10045520" y="137803"/>
                  </a:lnTo>
                  <a:lnTo>
                    <a:pt x="10045520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13960" y="101169"/>
              <a:ext cx="1378040" cy="81557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283118" y="6637583"/>
            <a:ext cx="2357755" cy="1308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en-US" spc="-10" dirty="0"/>
              <a:t>Copyright </a:t>
            </a:r>
            <a:r>
              <a:rPr lang="en-US" dirty="0"/>
              <a:t>© </a:t>
            </a:r>
            <a:r>
              <a:rPr lang="en-US" spc="-10" dirty="0"/>
              <a:t>2023 PAYLESS </a:t>
            </a:r>
            <a:r>
              <a:rPr lang="en-US" dirty="0"/>
              <a:t>| </a:t>
            </a:r>
            <a:r>
              <a:rPr lang="en-US" spc="-10" dirty="0"/>
              <a:t>Private </a:t>
            </a:r>
            <a:r>
              <a:rPr lang="en-US" dirty="0"/>
              <a:t>and</a:t>
            </a:r>
            <a:r>
              <a:rPr lang="en-US" spc="5" dirty="0"/>
              <a:t> </a:t>
            </a:r>
            <a:r>
              <a:rPr lang="en-US" spc="-10" dirty="0"/>
              <a:t>Confidential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45CB0C-607F-F849-9F54-6105031ECE25}"/>
              </a:ext>
            </a:extLst>
          </p:cNvPr>
          <p:cNvSpPr txBox="1"/>
          <p:nvPr/>
        </p:nvSpPr>
        <p:spPr>
          <a:xfrm>
            <a:off x="228600" y="171041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PRESENSE IN TANZANIA….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7AEEAE-1C38-6D4A-B394-7EFC5263475A}"/>
              </a:ext>
            </a:extLst>
          </p:cNvPr>
          <p:cNvSpPr txBox="1"/>
          <p:nvPr/>
        </p:nvSpPr>
        <p:spPr>
          <a:xfrm>
            <a:off x="283118" y="583267"/>
            <a:ext cx="566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More than 10,000 Domestic </a:t>
            </a:r>
            <a:r>
              <a:rPr lang="en-US" b="1" dirty="0" err="1">
                <a:solidFill>
                  <a:schemeClr val="accent1"/>
                </a:solidFill>
              </a:rPr>
              <a:t>Houlseholds</a:t>
            </a:r>
            <a:r>
              <a:rPr lang="en-US" b="1" dirty="0">
                <a:solidFill>
                  <a:schemeClr val="accent1"/>
                </a:solidFill>
              </a:rPr>
              <a:t> in Tanzania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13BBC5-5146-6644-82DA-ED5E0BBF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360" y="736999"/>
            <a:ext cx="8185240" cy="6138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69E636-C038-B049-8DCF-67F10ABF3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86600" y="510540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454372-4989-4C4E-8FDC-BC2013C87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907741" y="5723965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908E07-457B-0743-A44C-BAE59E7B0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29400" y="4013773"/>
            <a:ext cx="475129" cy="475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916657-4DA3-DD4B-B62E-9E8CA0AEE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267200" y="303348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F6D688-0AB5-D943-B159-83D103EB4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12103" y="3033482"/>
            <a:ext cx="363793" cy="3637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B18E55-86EB-3944-8F43-AB7745D0C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57242" y="3404173"/>
            <a:ext cx="482027" cy="4820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842D97-E642-5942-A59F-FD54B15AA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27824" y="4268993"/>
            <a:ext cx="431552" cy="4315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5386DF-BD92-6A48-9C30-B4F61D209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65650" y="4411608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7A3978-CCF6-6648-8C3B-20E053DC2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54576" y="1788809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360ED6-AC0D-7C44-B8C7-08428FF41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85825" y="3561056"/>
            <a:ext cx="513055" cy="5130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913843-8D97-544A-B883-FD5229790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206840" y="2528986"/>
            <a:ext cx="512390" cy="5123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347F8B-464B-7D45-8E01-75246F16E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01540" y="3454824"/>
            <a:ext cx="459440" cy="459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EBAF19-3E12-0844-B4C0-155DAB545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94414" y="2311297"/>
            <a:ext cx="435377" cy="4353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005507-0372-BF4A-A9F6-40821DDE8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18070" y="2692106"/>
            <a:ext cx="487945" cy="4879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33D7D8-35EE-2541-AB79-92CDD22A4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77843" y="3498182"/>
            <a:ext cx="1035619" cy="10356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9E2B5B-5F90-774E-BF0F-E424934D7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24489" y="1213198"/>
            <a:ext cx="436491" cy="4364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1DC535-F862-4F47-A2F7-73D7078A6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54782" y="2478705"/>
            <a:ext cx="457200" cy="457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C3A9A5-46A3-AE47-8DA5-EA11534B5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22850" y="1864281"/>
            <a:ext cx="454844" cy="4548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EFA66C-3D76-104D-B1C0-6319F8DFD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19183" y="2209800"/>
            <a:ext cx="349484" cy="3494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12C15FB-9F13-5145-9528-4AE5EC3D1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98295" y="1905000"/>
            <a:ext cx="416481" cy="4164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54BFEE9-92D9-D745-B029-83721B565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53040" y="1143000"/>
            <a:ext cx="420168" cy="4201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8B588A5-EE99-3641-8A4F-597FC6FF0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14626" y="4533801"/>
            <a:ext cx="381000" cy="381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CCE1DC1-0B8A-8D49-BB44-A17E50D9C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46824" y="5216737"/>
            <a:ext cx="381000" cy="381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08F766A-69BD-2A4D-8160-BAE0C4090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10754" y="4268992"/>
            <a:ext cx="371215" cy="3712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283118" y="6637583"/>
            <a:ext cx="2357755" cy="1308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en-US" spc="-10" dirty="0"/>
              <a:t>Copyright </a:t>
            </a:r>
            <a:r>
              <a:rPr lang="en-US" dirty="0"/>
              <a:t>© </a:t>
            </a:r>
            <a:r>
              <a:rPr lang="en-US" spc="-10" dirty="0"/>
              <a:t>2023 PAYLESS </a:t>
            </a:r>
            <a:r>
              <a:rPr lang="en-US" dirty="0"/>
              <a:t>| </a:t>
            </a:r>
            <a:r>
              <a:rPr lang="en-US" spc="-10" dirty="0"/>
              <a:t>Private </a:t>
            </a:r>
            <a:r>
              <a:rPr lang="en-US" dirty="0"/>
              <a:t>and</a:t>
            </a:r>
            <a:r>
              <a:rPr lang="en-US" spc="5" dirty="0"/>
              <a:t> </a:t>
            </a:r>
            <a:r>
              <a:rPr lang="en-US" spc="-10" dirty="0"/>
              <a:t>Confidential</a:t>
            </a:r>
          </a:p>
        </p:txBody>
      </p:sp>
      <p:grpSp>
        <p:nvGrpSpPr>
          <p:cNvPr id="9" name="object 10">
            <a:extLst>
              <a:ext uri="{FF2B5EF4-FFF2-40B4-BE49-F238E27FC236}">
                <a16:creationId xmlns:a16="http://schemas.microsoft.com/office/drawing/2014/main" id="{601C9C95-9806-8842-91E6-A94E29D255B8}"/>
              </a:ext>
            </a:extLst>
          </p:cNvPr>
          <p:cNvGrpSpPr/>
          <p:nvPr/>
        </p:nvGrpSpPr>
        <p:grpSpPr>
          <a:xfrm>
            <a:off x="0" y="0"/>
            <a:ext cx="12198350" cy="826135"/>
            <a:chOff x="0" y="0"/>
            <a:chExt cx="12198350" cy="826135"/>
          </a:xfrm>
        </p:grpSpPr>
        <p:pic>
          <p:nvPicPr>
            <p:cNvPr id="10" name="object 11">
              <a:extLst>
                <a:ext uri="{FF2B5EF4-FFF2-40B4-BE49-F238E27FC236}">
                  <a16:creationId xmlns:a16="http://schemas.microsoft.com/office/drawing/2014/main" id="{1CB6DB52-C598-A54F-947E-3A8274662C0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3139" y="139805"/>
              <a:ext cx="1148861" cy="679936"/>
            </a:xfrm>
            <a:prstGeom prst="rect">
              <a:avLst/>
            </a:prstGeom>
          </p:spPr>
        </p:pic>
        <p:sp>
          <p:nvSpPr>
            <p:cNvPr id="11" name="object 12">
              <a:extLst>
                <a:ext uri="{FF2B5EF4-FFF2-40B4-BE49-F238E27FC236}">
                  <a16:creationId xmlns:a16="http://schemas.microsoft.com/office/drawing/2014/main" id="{1A8F691F-EC16-0D48-A39B-C7182E58109F}"/>
                </a:ext>
              </a:extLst>
            </p:cNvPr>
            <p:cNvSpPr/>
            <p:nvPr/>
          </p:nvSpPr>
          <p:spPr>
            <a:xfrm>
              <a:off x="10045520" y="0"/>
              <a:ext cx="2146935" cy="128905"/>
            </a:xfrm>
            <a:custGeom>
              <a:avLst/>
              <a:gdLst/>
              <a:ahLst/>
              <a:cxnLst/>
              <a:rect l="l" t="t" r="r" b="b"/>
              <a:pathLst>
                <a:path w="2146934" h="128905">
                  <a:moveTo>
                    <a:pt x="0" y="0"/>
                  </a:moveTo>
                  <a:lnTo>
                    <a:pt x="2146476" y="0"/>
                  </a:lnTo>
                  <a:lnTo>
                    <a:pt x="2146476" y="128789"/>
                  </a:lnTo>
                  <a:lnTo>
                    <a:pt x="0" y="128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C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3">
              <a:extLst>
                <a:ext uri="{FF2B5EF4-FFF2-40B4-BE49-F238E27FC236}">
                  <a16:creationId xmlns:a16="http://schemas.microsoft.com/office/drawing/2014/main" id="{1A80E5F9-E059-C14E-A356-1B4710BCD237}"/>
                </a:ext>
              </a:extLst>
            </p:cNvPr>
            <p:cNvSpPr/>
            <p:nvPr/>
          </p:nvSpPr>
          <p:spPr>
            <a:xfrm>
              <a:off x="10045520" y="0"/>
              <a:ext cx="2146935" cy="128905"/>
            </a:xfrm>
            <a:custGeom>
              <a:avLst/>
              <a:gdLst/>
              <a:ahLst/>
              <a:cxnLst/>
              <a:rect l="l" t="t" r="r" b="b"/>
              <a:pathLst>
                <a:path w="2146934" h="128905">
                  <a:moveTo>
                    <a:pt x="2146477" y="0"/>
                  </a:moveTo>
                  <a:lnTo>
                    <a:pt x="2146477" y="128789"/>
                  </a:lnTo>
                  <a:lnTo>
                    <a:pt x="0" y="12878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4">
              <a:extLst>
                <a:ext uri="{FF2B5EF4-FFF2-40B4-BE49-F238E27FC236}">
                  <a16:creationId xmlns:a16="http://schemas.microsoft.com/office/drawing/2014/main" id="{7FE5E0F2-98FB-6D47-9C84-8BFED59F32AD}"/>
                </a:ext>
              </a:extLst>
            </p:cNvPr>
            <p:cNvSpPr/>
            <p:nvPr/>
          </p:nvSpPr>
          <p:spPr>
            <a:xfrm>
              <a:off x="0" y="3864"/>
              <a:ext cx="10045700" cy="138430"/>
            </a:xfrm>
            <a:custGeom>
              <a:avLst/>
              <a:gdLst/>
              <a:ahLst/>
              <a:cxnLst/>
              <a:rect l="l" t="t" r="r" b="b"/>
              <a:pathLst>
                <a:path w="10045700" h="138430">
                  <a:moveTo>
                    <a:pt x="10045520" y="0"/>
                  </a:moveTo>
                  <a:lnTo>
                    <a:pt x="0" y="0"/>
                  </a:lnTo>
                  <a:lnTo>
                    <a:pt x="0" y="137803"/>
                  </a:lnTo>
                  <a:lnTo>
                    <a:pt x="10045520" y="137803"/>
                  </a:lnTo>
                  <a:lnTo>
                    <a:pt x="10045520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988A931-1ACA-CE44-A8D0-F69EE5089BF4}"/>
              </a:ext>
            </a:extLst>
          </p:cNvPr>
          <p:cNvSpPr/>
          <p:nvPr/>
        </p:nvSpPr>
        <p:spPr>
          <a:xfrm>
            <a:off x="3352800" y="1161510"/>
            <a:ext cx="8458200" cy="1466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US" sz="4000" b="1" i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Let us improve your Buildings smart </a:t>
            </a:r>
            <a:endParaRPr lang="en-US" sz="4000" b="1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US" sz="4000" b="1" i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energy advantage!</a:t>
            </a:r>
            <a:endParaRPr lang="en-US" sz="4000" b="1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000B00-C11E-7343-B75C-BD52F2128653}"/>
              </a:ext>
            </a:extLst>
          </p:cNvPr>
          <p:cNvSpPr txBox="1"/>
          <p:nvPr/>
        </p:nvSpPr>
        <p:spPr>
          <a:xfrm>
            <a:off x="314494" y="2190212"/>
            <a:ext cx="4343400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 </a:t>
            </a:r>
            <a:endParaRPr lang="en-US" dirty="0"/>
          </a:p>
          <a:p>
            <a:r>
              <a:rPr lang="en-US" sz="1300" b="1" i="1" u="sng" dirty="0"/>
              <a:t>Head Office: </a:t>
            </a:r>
            <a:endParaRPr lang="en-US" sz="1300" dirty="0"/>
          </a:p>
          <a:p>
            <a:r>
              <a:rPr lang="en-US" sz="1300" i="1" dirty="0"/>
              <a:t>Plot No. 12,Block J, </a:t>
            </a:r>
            <a:r>
              <a:rPr lang="en-US" sz="1300" i="1" dirty="0" err="1"/>
              <a:t>Mbezi</a:t>
            </a:r>
            <a:r>
              <a:rPr lang="en-US" sz="1300" i="1" dirty="0"/>
              <a:t> </a:t>
            </a:r>
            <a:r>
              <a:rPr lang="en-US" sz="1300" i="1" dirty="0" err="1"/>
              <a:t>BeachArea</a:t>
            </a:r>
            <a:r>
              <a:rPr lang="en-US" sz="1300" i="1" dirty="0"/>
              <a:t> </a:t>
            </a:r>
            <a:endParaRPr lang="en-US" sz="1300" dirty="0"/>
          </a:p>
          <a:p>
            <a:r>
              <a:rPr lang="en-US" sz="1300" i="1" dirty="0"/>
              <a:t>New Bagamoyo </a:t>
            </a:r>
            <a:r>
              <a:rPr lang="en-US" sz="1300" i="1" dirty="0" err="1"/>
              <a:t>Road,Riverstate</a:t>
            </a:r>
            <a:r>
              <a:rPr lang="en-US" sz="1300" i="1" dirty="0"/>
              <a:t> House</a:t>
            </a:r>
            <a:endParaRPr lang="en-US" sz="1300" dirty="0"/>
          </a:p>
          <a:p>
            <a:r>
              <a:rPr lang="en-US" sz="1300" i="1" dirty="0"/>
              <a:t>Dar </a:t>
            </a:r>
            <a:r>
              <a:rPr lang="en-US" sz="1300" i="1" dirty="0" err="1"/>
              <a:t>es</a:t>
            </a:r>
            <a:r>
              <a:rPr lang="en-US" sz="1300" i="1" dirty="0"/>
              <a:t> </a:t>
            </a:r>
            <a:r>
              <a:rPr lang="en-US" sz="1300" i="1" dirty="0" err="1"/>
              <a:t>Salaam,TANZANIA</a:t>
            </a:r>
            <a:endParaRPr lang="en-US" sz="1300" dirty="0"/>
          </a:p>
          <a:p>
            <a:r>
              <a:rPr lang="en-US" sz="1300" i="1" dirty="0"/>
              <a:t>Tel:+255(0)222618777</a:t>
            </a:r>
            <a:endParaRPr lang="en-US" sz="1300" dirty="0"/>
          </a:p>
          <a:p>
            <a:r>
              <a:rPr lang="en-US" sz="1300" i="1" dirty="0"/>
              <a:t>Fax:+255(0)222618778</a:t>
            </a:r>
            <a:endParaRPr lang="en-US" sz="1300" dirty="0"/>
          </a:p>
          <a:p>
            <a:r>
              <a:rPr lang="en-US" sz="1300" i="1" dirty="0"/>
              <a:t>Cell:+255(0)654717644</a:t>
            </a:r>
            <a:endParaRPr lang="en-US" sz="1300" dirty="0"/>
          </a:p>
          <a:p>
            <a:r>
              <a:rPr lang="en-US" sz="1300" i="1" dirty="0"/>
              <a:t> For Quotations (RFQs):</a:t>
            </a:r>
            <a:endParaRPr lang="en-US" sz="1300" dirty="0"/>
          </a:p>
          <a:p>
            <a:r>
              <a:rPr lang="en-US" sz="1300" b="1" i="1" u="sng" dirty="0"/>
              <a:t>Contact Persons:</a:t>
            </a:r>
            <a:endParaRPr lang="en-US" sz="1300" dirty="0"/>
          </a:p>
          <a:p>
            <a:r>
              <a:rPr lang="en-US" sz="1300" i="1" dirty="0"/>
              <a:t>Miss Irene </a:t>
            </a:r>
            <a:r>
              <a:rPr lang="en-US" sz="1300" i="1" dirty="0" err="1"/>
              <a:t>Silverster</a:t>
            </a:r>
            <a:r>
              <a:rPr lang="en-US" sz="1300" i="1" dirty="0"/>
              <a:t> </a:t>
            </a:r>
            <a:r>
              <a:rPr lang="en-US" sz="1300" i="1" dirty="0" err="1"/>
              <a:t>Mmbando</a:t>
            </a:r>
            <a:endParaRPr lang="en-US" sz="1300" dirty="0"/>
          </a:p>
          <a:p>
            <a:r>
              <a:rPr lang="en-US" sz="1300" i="1" dirty="0"/>
              <a:t>Email: </a:t>
            </a:r>
            <a:r>
              <a:rPr lang="en-US" sz="1300" i="1" dirty="0" err="1"/>
              <a:t>irene@payless.co.tz</a:t>
            </a:r>
            <a:r>
              <a:rPr lang="en-US" sz="1300" i="1" dirty="0"/>
              <a:t> </a:t>
            </a:r>
            <a:endParaRPr lang="en-US" sz="1300" dirty="0"/>
          </a:p>
          <a:p>
            <a:r>
              <a:rPr lang="en-US" sz="1300" i="1" dirty="0"/>
              <a:t>Cell:+255(0)654717644</a:t>
            </a:r>
            <a:endParaRPr lang="en-US" sz="1300" dirty="0"/>
          </a:p>
          <a:p>
            <a:r>
              <a:rPr lang="en-US" sz="1300" b="1" i="1" u="sng" dirty="0"/>
              <a:t>General Information Inquiries:</a:t>
            </a:r>
            <a:endParaRPr lang="en-US" sz="1300" dirty="0"/>
          </a:p>
          <a:p>
            <a:r>
              <a:rPr lang="en-US" sz="1300" i="1" dirty="0"/>
              <a:t>Tel:+255(0)222618777</a:t>
            </a:r>
            <a:endParaRPr lang="en-US" sz="1300" dirty="0"/>
          </a:p>
          <a:p>
            <a:r>
              <a:rPr lang="en-US" sz="1300" i="1" dirty="0"/>
              <a:t>Fax:+255(0)222618778</a:t>
            </a:r>
            <a:endParaRPr lang="en-US" sz="1300" dirty="0"/>
          </a:p>
          <a:p>
            <a:r>
              <a:rPr lang="en-US" sz="1300" i="1" dirty="0" err="1"/>
              <a:t>Email:info@payless.co.tz</a:t>
            </a:r>
            <a:endParaRPr lang="en-US" sz="1300" dirty="0"/>
          </a:p>
          <a:p>
            <a:r>
              <a:rPr lang="en-US" sz="1300" i="1" dirty="0" err="1"/>
              <a:t>Website:www.payless.co.tz</a:t>
            </a:r>
            <a:endParaRPr lang="en-US" sz="1300" dirty="0"/>
          </a:p>
          <a:p>
            <a:r>
              <a:rPr lang="en-US" sz="1300" b="1" i="1" u="sng" dirty="0"/>
              <a:t>Call Centre:</a:t>
            </a:r>
            <a:endParaRPr lang="en-US" sz="1300" dirty="0"/>
          </a:p>
          <a:p>
            <a:r>
              <a:rPr lang="en-US" sz="1300" i="1" dirty="0"/>
              <a:t>Hotline: 0222618777</a:t>
            </a:r>
            <a:endParaRPr lang="en-US" sz="1300" dirty="0"/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68D0FC-F8D7-1741-A8C3-37E9A882A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376" y="3527924"/>
            <a:ext cx="3241268" cy="24918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90399C-7FA9-0349-9963-B8016485CADC}"/>
              </a:ext>
            </a:extLst>
          </p:cNvPr>
          <p:cNvSpPr txBox="1"/>
          <p:nvPr/>
        </p:nvSpPr>
        <p:spPr>
          <a:xfrm>
            <a:off x="228600" y="171041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CONTACTS…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283118" y="6637583"/>
            <a:ext cx="2357755" cy="1308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en-US" spc="-10" dirty="0"/>
              <a:t>Copyright </a:t>
            </a:r>
            <a:r>
              <a:rPr lang="en-US" dirty="0"/>
              <a:t>© </a:t>
            </a:r>
            <a:r>
              <a:rPr lang="en-US" spc="-10" dirty="0"/>
              <a:t>2023 PAYLESS </a:t>
            </a:r>
            <a:r>
              <a:rPr lang="en-US" dirty="0"/>
              <a:t>| </a:t>
            </a:r>
            <a:r>
              <a:rPr lang="en-US" spc="-10" dirty="0"/>
              <a:t>Private </a:t>
            </a:r>
            <a:r>
              <a:rPr lang="en-US" dirty="0"/>
              <a:t>and</a:t>
            </a:r>
            <a:r>
              <a:rPr lang="en-US" spc="5" dirty="0"/>
              <a:t> </a:t>
            </a:r>
            <a:r>
              <a:rPr lang="en-US" spc="-10" dirty="0"/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5B7959-BE5E-E14B-B1F4-8A0676D83AB0}"/>
              </a:ext>
            </a:extLst>
          </p:cNvPr>
          <p:cNvSpPr txBox="1"/>
          <p:nvPr/>
        </p:nvSpPr>
        <p:spPr>
          <a:xfrm>
            <a:off x="228600" y="17104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 US…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D04B44-07C0-804C-8750-F06D77BA4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18" y="685800"/>
            <a:ext cx="4280684" cy="563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965087-9A02-734B-B7F0-55A5CC94DC93}"/>
              </a:ext>
            </a:extLst>
          </p:cNvPr>
          <p:cNvSpPr txBox="1"/>
          <p:nvPr/>
        </p:nvSpPr>
        <p:spPr>
          <a:xfrm>
            <a:off x="4724400" y="1343085"/>
            <a:ext cx="701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A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With more than 10 years of experience operating smart submeters in this sector, condominiums, mobile homes, commercial buildings </a:t>
            </a:r>
          </a:p>
          <a:p>
            <a:endParaRPr lang="en-CA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We are the biggest private smart meters operators in Tanzania, with over 10,000 smart meters on site throughout Tanzania with powerful cloud Payless metering AMI engine.</a:t>
            </a:r>
          </a:p>
          <a:p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We provide leading energy management solutions to all consumers of energy resources and utilities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We offer a tried-and-tested smart metering utility &amp; asset energy bespoke software solutions.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Specialist smart metering Measurement and bill Verification Services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en-CA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  <p:grpSp>
        <p:nvGrpSpPr>
          <p:cNvPr id="34" name="object 4">
            <a:extLst>
              <a:ext uri="{FF2B5EF4-FFF2-40B4-BE49-F238E27FC236}">
                <a16:creationId xmlns:a16="http://schemas.microsoft.com/office/drawing/2014/main" id="{3341E320-F068-3F46-A9D3-F12BEC56D4EE}"/>
              </a:ext>
            </a:extLst>
          </p:cNvPr>
          <p:cNvGrpSpPr/>
          <p:nvPr/>
        </p:nvGrpSpPr>
        <p:grpSpPr>
          <a:xfrm>
            <a:off x="0" y="0"/>
            <a:ext cx="12192000" cy="815340"/>
            <a:chOff x="0" y="0"/>
            <a:chExt cx="12192000" cy="815340"/>
          </a:xfrm>
        </p:grpSpPr>
        <p:pic>
          <p:nvPicPr>
            <p:cNvPr id="35" name="object 5">
              <a:extLst>
                <a:ext uri="{FF2B5EF4-FFF2-40B4-BE49-F238E27FC236}">
                  <a16:creationId xmlns:a16="http://schemas.microsoft.com/office/drawing/2014/main" id="{177E81DD-F675-B742-8420-294715EB3B8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14234" y="134852"/>
              <a:ext cx="1148862" cy="679936"/>
            </a:xfrm>
            <a:prstGeom prst="rect">
              <a:avLst/>
            </a:prstGeom>
          </p:spPr>
        </p:pic>
        <p:sp>
          <p:nvSpPr>
            <p:cNvPr id="36" name="object 6">
              <a:extLst>
                <a:ext uri="{FF2B5EF4-FFF2-40B4-BE49-F238E27FC236}">
                  <a16:creationId xmlns:a16="http://schemas.microsoft.com/office/drawing/2014/main" id="{65D78DAB-4518-2D48-99CF-6964DC1F8C78}"/>
                </a:ext>
              </a:extLst>
            </p:cNvPr>
            <p:cNvSpPr/>
            <p:nvPr/>
          </p:nvSpPr>
          <p:spPr>
            <a:xfrm>
              <a:off x="0" y="0"/>
              <a:ext cx="10065385" cy="109855"/>
            </a:xfrm>
            <a:custGeom>
              <a:avLst/>
              <a:gdLst/>
              <a:ahLst/>
              <a:cxnLst/>
              <a:rect l="l" t="t" r="r" b="b"/>
              <a:pathLst>
                <a:path w="10065385" h="109855">
                  <a:moveTo>
                    <a:pt x="10064856" y="0"/>
                  </a:moveTo>
                  <a:lnTo>
                    <a:pt x="0" y="0"/>
                  </a:lnTo>
                  <a:lnTo>
                    <a:pt x="0" y="109330"/>
                  </a:lnTo>
                  <a:lnTo>
                    <a:pt x="10064856" y="109330"/>
                  </a:lnTo>
                  <a:lnTo>
                    <a:pt x="100648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7">
              <a:extLst>
                <a:ext uri="{FF2B5EF4-FFF2-40B4-BE49-F238E27FC236}">
                  <a16:creationId xmlns:a16="http://schemas.microsoft.com/office/drawing/2014/main" id="{2F3494B2-51E9-2348-BBDF-1A41D69C7FB2}"/>
                </a:ext>
              </a:extLst>
            </p:cNvPr>
            <p:cNvSpPr/>
            <p:nvPr/>
          </p:nvSpPr>
          <p:spPr>
            <a:xfrm>
              <a:off x="10064857" y="0"/>
              <a:ext cx="2127250" cy="109855"/>
            </a:xfrm>
            <a:custGeom>
              <a:avLst/>
              <a:gdLst/>
              <a:ahLst/>
              <a:cxnLst/>
              <a:rect l="l" t="t" r="r" b="b"/>
              <a:pathLst>
                <a:path w="2127250" h="109855">
                  <a:moveTo>
                    <a:pt x="0" y="0"/>
                  </a:moveTo>
                  <a:lnTo>
                    <a:pt x="2127142" y="0"/>
                  </a:lnTo>
                  <a:lnTo>
                    <a:pt x="2127142" y="109330"/>
                  </a:lnTo>
                  <a:lnTo>
                    <a:pt x="0" y="109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0" y="0"/>
            <a:ext cx="12192000" cy="815340"/>
            <a:chOff x="0" y="0"/>
            <a:chExt cx="12192000" cy="8153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14234" y="134852"/>
              <a:ext cx="1148862" cy="6799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10065385" cy="109855"/>
            </a:xfrm>
            <a:custGeom>
              <a:avLst/>
              <a:gdLst/>
              <a:ahLst/>
              <a:cxnLst/>
              <a:rect l="l" t="t" r="r" b="b"/>
              <a:pathLst>
                <a:path w="10065385" h="109855">
                  <a:moveTo>
                    <a:pt x="10064856" y="0"/>
                  </a:moveTo>
                  <a:lnTo>
                    <a:pt x="0" y="0"/>
                  </a:lnTo>
                  <a:lnTo>
                    <a:pt x="0" y="109330"/>
                  </a:lnTo>
                  <a:lnTo>
                    <a:pt x="10064856" y="109330"/>
                  </a:lnTo>
                  <a:lnTo>
                    <a:pt x="100648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064857" y="0"/>
              <a:ext cx="2127250" cy="109855"/>
            </a:xfrm>
            <a:custGeom>
              <a:avLst/>
              <a:gdLst/>
              <a:ahLst/>
              <a:cxnLst/>
              <a:rect l="l" t="t" r="r" b="b"/>
              <a:pathLst>
                <a:path w="2127250" h="109855">
                  <a:moveTo>
                    <a:pt x="0" y="0"/>
                  </a:moveTo>
                  <a:lnTo>
                    <a:pt x="2127142" y="0"/>
                  </a:lnTo>
                  <a:lnTo>
                    <a:pt x="2127142" y="109330"/>
                  </a:lnTo>
                  <a:lnTo>
                    <a:pt x="0" y="109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283118" y="6637583"/>
            <a:ext cx="2357755" cy="1308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en-US" spc="-10" dirty="0"/>
              <a:t>Copyright </a:t>
            </a:r>
            <a:r>
              <a:rPr lang="en-US" dirty="0"/>
              <a:t>© </a:t>
            </a:r>
            <a:r>
              <a:rPr lang="en-US" spc="-10" dirty="0"/>
              <a:t>2023 PAYLESS </a:t>
            </a:r>
            <a:r>
              <a:rPr lang="en-US" dirty="0"/>
              <a:t>| </a:t>
            </a:r>
            <a:r>
              <a:rPr lang="en-US" spc="-10" dirty="0"/>
              <a:t>Private </a:t>
            </a:r>
            <a:r>
              <a:rPr lang="en-US" dirty="0"/>
              <a:t>and</a:t>
            </a:r>
            <a:r>
              <a:rPr lang="en-US" spc="5" dirty="0"/>
              <a:t> </a:t>
            </a:r>
            <a:r>
              <a:rPr lang="en-US" spc="-10" dirty="0"/>
              <a:t>Confidential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5E9403-804B-EB44-8398-567C5329C66D}"/>
              </a:ext>
            </a:extLst>
          </p:cNvPr>
          <p:cNvSpPr txBox="1"/>
          <p:nvPr/>
        </p:nvSpPr>
        <p:spPr>
          <a:xfrm>
            <a:off x="228600" y="17104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SUBMETERING CONCEPT…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29DDAD-B2BE-984C-AF57-5C7FFB324470}"/>
              </a:ext>
            </a:extLst>
          </p:cNvPr>
          <p:cNvSpPr txBox="1"/>
          <p:nvPr/>
        </p:nvSpPr>
        <p:spPr>
          <a:xfrm>
            <a:off x="4572000" y="1021277"/>
            <a:ext cx="68535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Utility submetering is a system that allows landlord on multi-tenant building to bill tenants for for individual measured utility usage.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Landlord </a:t>
            </a:r>
            <a:r>
              <a:rPr lang="en-US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DO NOT 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sale electricity, he </a:t>
            </a:r>
            <a:r>
              <a:rPr lang="en-US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recovers/collection 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of the funds for the used/to be used utilities</a:t>
            </a:r>
          </a:p>
          <a:p>
            <a:pPr marL="285750" lvl="0" indent="-285750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Each tenant in the building will be measured separately on prepaid or postpaid basis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Tenants are </a:t>
            </a:r>
            <a:r>
              <a:rPr lang="en-US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refunding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landlord the costs of the utility used in their areas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The collected funds will be used by the landlord to pay the Utility company bill</a:t>
            </a:r>
          </a:p>
          <a:p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Instead of the process to be manual, submetering companies </a:t>
            </a:r>
            <a:r>
              <a:rPr lang="en-US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automated 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the process to help the landlord</a:t>
            </a:r>
          </a:p>
          <a:p>
            <a:pPr marL="285750" lvl="0" indent="-285750">
              <a:buFont typeface="Wingdings" pitchFamily="2" charset="2"/>
              <a:buChar char="Ø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82EE68-F293-4820-EEC1-CED7FA180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98401"/>
            <a:ext cx="4440208" cy="252011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09855"/>
            <a:chOff x="0" y="0"/>
            <a:chExt cx="12192000" cy="10985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065385" cy="109855"/>
            </a:xfrm>
            <a:custGeom>
              <a:avLst/>
              <a:gdLst/>
              <a:ahLst/>
              <a:cxnLst/>
              <a:rect l="l" t="t" r="r" b="b"/>
              <a:pathLst>
                <a:path w="10065385" h="109855">
                  <a:moveTo>
                    <a:pt x="10064856" y="0"/>
                  </a:moveTo>
                  <a:lnTo>
                    <a:pt x="0" y="0"/>
                  </a:lnTo>
                  <a:lnTo>
                    <a:pt x="0" y="109330"/>
                  </a:lnTo>
                  <a:lnTo>
                    <a:pt x="10064856" y="109330"/>
                  </a:lnTo>
                  <a:lnTo>
                    <a:pt x="100648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064857" y="0"/>
              <a:ext cx="2127250" cy="109855"/>
            </a:xfrm>
            <a:custGeom>
              <a:avLst/>
              <a:gdLst/>
              <a:ahLst/>
              <a:cxnLst/>
              <a:rect l="l" t="t" r="r" b="b"/>
              <a:pathLst>
                <a:path w="2127250" h="109855">
                  <a:moveTo>
                    <a:pt x="0" y="0"/>
                  </a:moveTo>
                  <a:lnTo>
                    <a:pt x="2127142" y="0"/>
                  </a:lnTo>
                  <a:lnTo>
                    <a:pt x="2127142" y="109330"/>
                  </a:lnTo>
                  <a:lnTo>
                    <a:pt x="0" y="109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283118" y="6637583"/>
            <a:ext cx="2357755" cy="1308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en-US" spc="-10" dirty="0"/>
              <a:t>Copyright </a:t>
            </a:r>
            <a:r>
              <a:rPr lang="en-US" dirty="0"/>
              <a:t>© </a:t>
            </a:r>
            <a:r>
              <a:rPr lang="en-US" spc="-10" dirty="0"/>
              <a:t>2023 PAYLESS </a:t>
            </a:r>
            <a:r>
              <a:rPr lang="en-US" dirty="0"/>
              <a:t>| </a:t>
            </a:r>
            <a:r>
              <a:rPr lang="en-US" spc="-10" dirty="0"/>
              <a:t>Private </a:t>
            </a:r>
            <a:r>
              <a:rPr lang="en-US" dirty="0"/>
              <a:t>and</a:t>
            </a:r>
            <a:r>
              <a:rPr lang="en-US" spc="5" dirty="0"/>
              <a:t> </a:t>
            </a:r>
            <a:r>
              <a:rPr lang="en-US" spc="-10" dirty="0"/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9CF37-67E7-6C42-B5EA-315A6D85B9D4}"/>
              </a:ext>
            </a:extLst>
          </p:cNvPr>
          <p:cNvSpPr txBox="1"/>
          <p:nvPr/>
        </p:nvSpPr>
        <p:spPr>
          <a:xfrm>
            <a:off x="228600" y="171041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HARDWARE LAYER…</a:t>
            </a:r>
          </a:p>
        </p:txBody>
      </p:sp>
      <p:grpSp>
        <p:nvGrpSpPr>
          <p:cNvPr id="9" name="object 4">
            <a:extLst>
              <a:ext uri="{FF2B5EF4-FFF2-40B4-BE49-F238E27FC236}">
                <a16:creationId xmlns:a16="http://schemas.microsoft.com/office/drawing/2014/main" id="{B5491589-9386-5944-B234-EA3BF8EA2F9D}"/>
              </a:ext>
            </a:extLst>
          </p:cNvPr>
          <p:cNvGrpSpPr/>
          <p:nvPr/>
        </p:nvGrpSpPr>
        <p:grpSpPr>
          <a:xfrm>
            <a:off x="0" y="0"/>
            <a:ext cx="12192000" cy="815340"/>
            <a:chOff x="0" y="0"/>
            <a:chExt cx="12192000" cy="815340"/>
          </a:xfrm>
        </p:grpSpPr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57E0E0E1-05C9-C942-BD95-4A50ABEBA3B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14234" y="134852"/>
              <a:ext cx="1148862" cy="679936"/>
            </a:xfrm>
            <a:prstGeom prst="rect">
              <a:avLst/>
            </a:pr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B4F2B18E-2F10-DA46-93AB-F388AF385ECB}"/>
                </a:ext>
              </a:extLst>
            </p:cNvPr>
            <p:cNvSpPr/>
            <p:nvPr/>
          </p:nvSpPr>
          <p:spPr>
            <a:xfrm>
              <a:off x="0" y="0"/>
              <a:ext cx="10065385" cy="109855"/>
            </a:xfrm>
            <a:custGeom>
              <a:avLst/>
              <a:gdLst/>
              <a:ahLst/>
              <a:cxnLst/>
              <a:rect l="l" t="t" r="r" b="b"/>
              <a:pathLst>
                <a:path w="10065385" h="109855">
                  <a:moveTo>
                    <a:pt x="10064856" y="0"/>
                  </a:moveTo>
                  <a:lnTo>
                    <a:pt x="0" y="0"/>
                  </a:lnTo>
                  <a:lnTo>
                    <a:pt x="0" y="109330"/>
                  </a:lnTo>
                  <a:lnTo>
                    <a:pt x="10064856" y="109330"/>
                  </a:lnTo>
                  <a:lnTo>
                    <a:pt x="100648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F81B316A-D783-2F47-94A2-40A904800AA8}"/>
                </a:ext>
              </a:extLst>
            </p:cNvPr>
            <p:cNvSpPr/>
            <p:nvPr/>
          </p:nvSpPr>
          <p:spPr>
            <a:xfrm>
              <a:off x="10064857" y="0"/>
              <a:ext cx="2127250" cy="109855"/>
            </a:xfrm>
            <a:custGeom>
              <a:avLst/>
              <a:gdLst/>
              <a:ahLst/>
              <a:cxnLst/>
              <a:rect l="l" t="t" r="r" b="b"/>
              <a:pathLst>
                <a:path w="2127250" h="109855">
                  <a:moveTo>
                    <a:pt x="0" y="0"/>
                  </a:moveTo>
                  <a:lnTo>
                    <a:pt x="2127142" y="0"/>
                  </a:lnTo>
                  <a:lnTo>
                    <a:pt x="2127142" y="109330"/>
                  </a:lnTo>
                  <a:lnTo>
                    <a:pt x="0" y="109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536BCA2-A3CB-AF7F-EE37-51EC36E52E05}"/>
              </a:ext>
            </a:extLst>
          </p:cNvPr>
          <p:cNvSpPr txBox="1"/>
          <p:nvPr/>
        </p:nvSpPr>
        <p:spPr>
          <a:xfrm>
            <a:off x="4572000" y="1021277"/>
            <a:ext cx="685351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It is the primary layer consisting of:</a:t>
            </a:r>
          </a:p>
          <a:p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	</a:t>
            </a:r>
          </a:p>
          <a:p>
            <a:pPr marL="2171700" lvl="4" indent="-342900"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Meters</a:t>
            </a:r>
          </a:p>
          <a:p>
            <a:pPr marL="2171700" lvl="4" indent="-342900"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DCUs</a:t>
            </a:r>
          </a:p>
          <a:p>
            <a:pPr marL="2171700" lvl="4" indent="-342900"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Gateways</a:t>
            </a:r>
          </a:p>
          <a:p>
            <a:pPr marL="2171700" lvl="4" indent="-342900"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Repeaters</a:t>
            </a:r>
          </a:p>
          <a:p>
            <a:pPr marL="2171700" lvl="4" indent="-342900"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Routers</a:t>
            </a:r>
          </a:p>
          <a:p>
            <a:pPr marL="2171700" lvl="4" indent="-342900">
              <a:buFont typeface="+mj-lt"/>
              <a:buAutoNum type="alphaLcPeriod"/>
            </a:pP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etc</a:t>
            </a:r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Meters are the ones measuring utility on prepaid/postpaid fashion.Gas,Electricity,Water,Doors and HVAC</a:t>
            </a:r>
          </a:p>
          <a:p>
            <a:pPr marL="285750" lvl="0" indent="-285750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DCUs : Data Concentrators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Gateways : Internet gateways with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GSM,lorawan,etc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capabilities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Repeaters : wireless signal energizers to reach further meters</a:t>
            </a:r>
          </a:p>
          <a:p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All are easy to procure and install and configure from any manufacturer</a:t>
            </a:r>
          </a:p>
          <a:p>
            <a:pPr marL="285750" lvl="0" indent="-285750">
              <a:buFont typeface="Wingdings" pitchFamily="2" charset="2"/>
              <a:buChar char="Ø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F51079-E928-B45A-77BE-B946C40A0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21879"/>
            <a:ext cx="1447429" cy="20722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90CF66-D10C-9A33-9A5C-F5629A04006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42970"/>
            <a:ext cx="1600200" cy="16170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03EB19-7DD5-4C04-F153-02D3180F8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883901"/>
            <a:ext cx="1290891" cy="2072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155E37-114C-F356-31E3-E373ADF77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956" y="2493076"/>
            <a:ext cx="1600200" cy="24579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DFB1FE-922C-291B-3BD1-10F7745B6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40" y="5036836"/>
            <a:ext cx="2004416" cy="1469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2684C4-E10A-62EC-93A1-FA287D3686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7381" y="4963802"/>
            <a:ext cx="1455855" cy="13658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0" y="0"/>
            <a:ext cx="12192000" cy="815340"/>
            <a:chOff x="0" y="0"/>
            <a:chExt cx="12192000" cy="8153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14234" y="134852"/>
              <a:ext cx="1148862" cy="6799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10065385" cy="109855"/>
            </a:xfrm>
            <a:custGeom>
              <a:avLst/>
              <a:gdLst/>
              <a:ahLst/>
              <a:cxnLst/>
              <a:rect l="l" t="t" r="r" b="b"/>
              <a:pathLst>
                <a:path w="10065385" h="109855">
                  <a:moveTo>
                    <a:pt x="10064856" y="0"/>
                  </a:moveTo>
                  <a:lnTo>
                    <a:pt x="0" y="0"/>
                  </a:lnTo>
                  <a:lnTo>
                    <a:pt x="0" y="109330"/>
                  </a:lnTo>
                  <a:lnTo>
                    <a:pt x="10064856" y="109330"/>
                  </a:lnTo>
                  <a:lnTo>
                    <a:pt x="100648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064857" y="0"/>
              <a:ext cx="2127250" cy="109855"/>
            </a:xfrm>
            <a:custGeom>
              <a:avLst/>
              <a:gdLst/>
              <a:ahLst/>
              <a:cxnLst/>
              <a:rect l="l" t="t" r="r" b="b"/>
              <a:pathLst>
                <a:path w="2127250" h="109855">
                  <a:moveTo>
                    <a:pt x="0" y="0"/>
                  </a:moveTo>
                  <a:lnTo>
                    <a:pt x="2127142" y="0"/>
                  </a:lnTo>
                  <a:lnTo>
                    <a:pt x="2127142" y="109330"/>
                  </a:lnTo>
                  <a:lnTo>
                    <a:pt x="0" y="109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283118" y="6637583"/>
            <a:ext cx="2357755" cy="1308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en-US" spc="-10" dirty="0"/>
              <a:t>Copyright </a:t>
            </a:r>
            <a:r>
              <a:rPr lang="en-US" dirty="0"/>
              <a:t>© </a:t>
            </a:r>
            <a:r>
              <a:rPr lang="en-US" spc="-10" dirty="0"/>
              <a:t>2023 PAYLESS </a:t>
            </a:r>
            <a:r>
              <a:rPr lang="en-US" dirty="0"/>
              <a:t>| </a:t>
            </a:r>
            <a:r>
              <a:rPr lang="en-US" spc="-10" dirty="0"/>
              <a:t>Private </a:t>
            </a:r>
            <a:r>
              <a:rPr lang="en-US" dirty="0"/>
              <a:t>and</a:t>
            </a:r>
            <a:r>
              <a:rPr lang="en-US" spc="5" dirty="0"/>
              <a:t> </a:t>
            </a:r>
            <a:r>
              <a:rPr lang="en-US" spc="-10" dirty="0"/>
              <a:t>Confidential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8DCFBF-AF8B-DD4E-BDBA-14E37EE44407}"/>
              </a:ext>
            </a:extLst>
          </p:cNvPr>
          <p:cNvSpPr txBox="1"/>
          <p:nvPr/>
        </p:nvSpPr>
        <p:spPr>
          <a:xfrm>
            <a:off x="228600" y="171041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SOFTWARE LAYER…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9A6DCA-0F93-48F0-E39B-5D396C761F85}"/>
              </a:ext>
            </a:extLst>
          </p:cNvPr>
          <p:cNvSpPr txBox="1"/>
          <p:nvPr/>
        </p:nvSpPr>
        <p:spPr>
          <a:xfrm>
            <a:off x="6019800" y="540373"/>
            <a:ext cx="6096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The whole Software ecosystem to manage and process the whole submetering infrastructure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It is called AUTOMATIC METERING INFRASTURECTURE (AMI)</a:t>
            </a:r>
          </a:p>
          <a:p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It is the ”processor” and controls everything</a:t>
            </a:r>
          </a:p>
          <a:p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	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Nowadays, no standalone softwares setup anymore</a:t>
            </a:r>
          </a:p>
          <a:p>
            <a:pPr lvl="0"/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Only, cloud based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No need for landlord to own it or to have one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lvl="0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51045-6CC9-FF01-A4CD-D8F5F70C8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533400"/>
            <a:ext cx="3048000" cy="2706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E9FEB6-9DA3-395B-BB5F-5B0AAB0D7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69" y="3477051"/>
            <a:ext cx="5423535" cy="30518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0" y="0"/>
            <a:ext cx="12192000" cy="109855"/>
            <a:chOff x="0" y="0"/>
            <a:chExt cx="12192000" cy="109855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10065385" cy="109855"/>
            </a:xfrm>
            <a:custGeom>
              <a:avLst/>
              <a:gdLst/>
              <a:ahLst/>
              <a:cxnLst/>
              <a:rect l="l" t="t" r="r" b="b"/>
              <a:pathLst>
                <a:path w="10065385" h="109855">
                  <a:moveTo>
                    <a:pt x="10064856" y="0"/>
                  </a:moveTo>
                  <a:lnTo>
                    <a:pt x="0" y="0"/>
                  </a:lnTo>
                  <a:lnTo>
                    <a:pt x="0" y="109330"/>
                  </a:lnTo>
                  <a:lnTo>
                    <a:pt x="10064856" y="109330"/>
                  </a:lnTo>
                  <a:lnTo>
                    <a:pt x="100648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64857" y="0"/>
              <a:ext cx="2127250" cy="109855"/>
            </a:xfrm>
            <a:custGeom>
              <a:avLst/>
              <a:gdLst/>
              <a:ahLst/>
              <a:cxnLst/>
              <a:rect l="l" t="t" r="r" b="b"/>
              <a:pathLst>
                <a:path w="2127250" h="109855">
                  <a:moveTo>
                    <a:pt x="0" y="0"/>
                  </a:moveTo>
                  <a:lnTo>
                    <a:pt x="2127142" y="0"/>
                  </a:lnTo>
                  <a:lnTo>
                    <a:pt x="2127142" y="109330"/>
                  </a:lnTo>
                  <a:lnTo>
                    <a:pt x="0" y="109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283118" y="6637583"/>
            <a:ext cx="2357755" cy="1308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en-US" spc="-10" dirty="0"/>
              <a:t>Copyright </a:t>
            </a:r>
            <a:r>
              <a:rPr lang="en-US" dirty="0"/>
              <a:t>© </a:t>
            </a:r>
            <a:r>
              <a:rPr lang="en-US" spc="-10" dirty="0"/>
              <a:t>2023 PAYLESS </a:t>
            </a:r>
            <a:r>
              <a:rPr lang="en-US" dirty="0"/>
              <a:t>| </a:t>
            </a:r>
            <a:r>
              <a:rPr lang="en-US" spc="-10" dirty="0"/>
              <a:t>Private </a:t>
            </a:r>
            <a:r>
              <a:rPr lang="en-US" dirty="0"/>
              <a:t>and</a:t>
            </a:r>
            <a:r>
              <a:rPr lang="en-US" spc="5" dirty="0"/>
              <a:t> </a:t>
            </a:r>
            <a:r>
              <a:rPr lang="en-US" spc="-10" dirty="0"/>
              <a:t>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8A40B4-5E89-7E45-954C-7F80F23422E9}"/>
              </a:ext>
            </a:extLst>
          </p:cNvPr>
          <p:cNvSpPr txBox="1"/>
          <p:nvPr/>
        </p:nvSpPr>
        <p:spPr>
          <a:xfrm>
            <a:off x="228600" y="171041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CLOUD SOFTWARE...</a:t>
            </a:r>
          </a:p>
        </p:txBody>
      </p:sp>
      <p:grpSp>
        <p:nvGrpSpPr>
          <p:cNvPr id="13" name="object 4">
            <a:extLst>
              <a:ext uri="{FF2B5EF4-FFF2-40B4-BE49-F238E27FC236}">
                <a16:creationId xmlns:a16="http://schemas.microsoft.com/office/drawing/2014/main" id="{C45C6D58-9290-414B-8ECE-E9DE6A11EAA7}"/>
              </a:ext>
            </a:extLst>
          </p:cNvPr>
          <p:cNvGrpSpPr/>
          <p:nvPr/>
        </p:nvGrpSpPr>
        <p:grpSpPr>
          <a:xfrm>
            <a:off x="0" y="0"/>
            <a:ext cx="12192000" cy="815340"/>
            <a:chOff x="0" y="0"/>
            <a:chExt cx="12192000" cy="815340"/>
          </a:xfrm>
        </p:grpSpPr>
        <p:pic>
          <p:nvPicPr>
            <p:cNvPr id="14" name="object 5">
              <a:extLst>
                <a:ext uri="{FF2B5EF4-FFF2-40B4-BE49-F238E27FC236}">
                  <a16:creationId xmlns:a16="http://schemas.microsoft.com/office/drawing/2014/main" id="{E2921004-3C9A-CE4A-8788-699FEAE029A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14234" y="134852"/>
              <a:ext cx="1148862" cy="679936"/>
            </a:xfrm>
            <a:prstGeom prst="rect">
              <a:avLst/>
            </a:prstGeom>
          </p:spPr>
        </p:pic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536FC408-B4A6-A24D-B90B-457E5C164ECA}"/>
                </a:ext>
              </a:extLst>
            </p:cNvPr>
            <p:cNvSpPr/>
            <p:nvPr/>
          </p:nvSpPr>
          <p:spPr>
            <a:xfrm>
              <a:off x="0" y="0"/>
              <a:ext cx="10065385" cy="109855"/>
            </a:xfrm>
            <a:custGeom>
              <a:avLst/>
              <a:gdLst/>
              <a:ahLst/>
              <a:cxnLst/>
              <a:rect l="l" t="t" r="r" b="b"/>
              <a:pathLst>
                <a:path w="10065385" h="109855">
                  <a:moveTo>
                    <a:pt x="10064856" y="0"/>
                  </a:moveTo>
                  <a:lnTo>
                    <a:pt x="0" y="0"/>
                  </a:lnTo>
                  <a:lnTo>
                    <a:pt x="0" y="109330"/>
                  </a:lnTo>
                  <a:lnTo>
                    <a:pt x="10064856" y="109330"/>
                  </a:lnTo>
                  <a:lnTo>
                    <a:pt x="100648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190D129E-3A81-8844-AE93-F06737B01C67}"/>
                </a:ext>
              </a:extLst>
            </p:cNvPr>
            <p:cNvSpPr/>
            <p:nvPr/>
          </p:nvSpPr>
          <p:spPr>
            <a:xfrm>
              <a:off x="10064857" y="0"/>
              <a:ext cx="2127250" cy="109855"/>
            </a:xfrm>
            <a:custGeom>
              <a:avLst/>
              <a:gdLst/>
              <a:ahLst/>
              <a:cxnLst/>
              <a:rect l="l" t="t" r="r" b="b"/>
              <a:pathLst>
                <a:path w="2127250" h="109855">
                  <a:moveTo>
                    <a:pt x="0" y="0"/>
                  </a:moveTo>
                  <a:lnTo>
                    <a:pt x="2127142" y="0"/>
                  </a:lnTo>
                  <a:lnTo>
                    <a:pt x="2127142" y="109330"/>
                  </a:lnTo>
                  <a:lnTo>
                    <a:pt x="0" y="109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E2CA09F-1684-5143-6E85-8B3855909D0B}"/>
              </a:ext>
            </a:extLst>
          </p:cNvPr>
          <p:cNvSpPr txBox="1"/>
          <p:nvPr/>
        </p:nvSpPr>
        <p:spPr>
          <a:xfrm>
            <a:off x="1748897" y="540373"/>
            <a:ext cx="8305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Important Users: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Financial/Audit Expert(HQ)….A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Director/Head of Real Estate (HQ)….B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Building Manager (Site)……C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Token Seller (Cash) (Site)…..D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Installers/Maintenance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Fundis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(Site)….E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Tenants(Site/Anywhere)…..F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Two Software Systems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Main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Backup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Three servers locations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Tanzania…primary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UK….backup 1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US…backup 2	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When everything goes down in all countries:</a:t>
            </a:r>
          </a:p>
          <a:p>
            <a:pPr marL="1200150" lvl="2" indent="-285750">
              <a:buFont typeface="Wingdings" pitchFamily="2" charset="2"/>
              <a:buChar char="ü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Automatic Bank of 1000 scratch cards for each meter in different denominations(5,000,10,000,50,000 and 100,000) will be given to Building managers manually/emails</a:t>
            </a:r>
          </a:p>
          <a:p>
            <a:endParaRPr 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lvl="0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>
            <a:extLst>
              <a:ext uri="{FF2B5EF4-FFF2-40B4-BE49-F238E27FC236}">
                <a16:creationId xmlns:a16="http://schemas.microsoft.com/office/drawing/2014/main" id="{47D90DD1-027F-9349-8AB7-25964D8F3872}"/>
              </a:ext>
            </a:extLst>
          </p:cNvPr>
          <p:cNvGrpSpPr/>
          <p:nvPr/>
        </p:nvGrpSpPr>
        <p:grpSpPr>
          <a:xfrm>
            <a:off x="0" y="0"/>
            <a:ext cx="12192000" cy="815340"/>
            <a:chOff x="0" y="0"/>
            <a:chExt cx="12192000" cy="815340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4277E811-1FA0-CF45-8B40-B4D267F9BDA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14234" y="134852"/>
              <a:ext cx="1148862" cy="679936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1E4427E3-1855-D340-9909-058CD30C1343}"/>
                </a:ext>
              </a:extLst>
            </p:cNvPr>
            <p:cNvSpPr/>
            <p:nvPr/>
          </p:nvSpPr>
          <p:spPr>
            <a:xfrm>
              <a:off x="0" y="0"/>
              <a:ext cx="10065385" cy="109855"/>
            </a:xfrm>
            <a:custGeom>
              <a:avLst/>
              <a:gdLst/>
              <a:ahLst/>
              <a:cxnLst/>
              <a:rect l="l" t="t" r="r" b="b"/>
              <a:pathLst>
                <a:path w="10065385" h="109855">
                  <a:moveTo>
                    <a:pt x="10064856" y="0"/>
                  </a:moveTo>
                  <a:lnTo>
                    <a:pt x="0" y="0"/>
                  </a:lnTo>
                  <a:lnTo>
                    <a:pt x="0" y="109330"/>
                  </a:lnTo>
                  <a:lnTo>
                    <a:pt x="10064856" y="109330"/>
                  </a:lnTo>
                  <a:lnTo>
                    <a:pt x="100648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E0B7A90A-ABD4-BC4A-ACE2-9EE9DE8A5142}"/>
                </a:ext>
              </a:extLst>
            </p:cNvPr>
            <p:cNvSpPr/>
            <p:nvPr/>
          </p:nvSpPr>
          <p:spPr>
            <a:xfrm>
              <a:off x="10064857" y="0"/>
              <a:ext cx="2127250" cy="109855"/>
            </a:xfrm>
            <a:custGeom>
              <a:avLst/>
              <a:gdLst/>
              <a:ahLst/>
              <a:cxnLst/>
              <a:rect l="l" t="t" r="r" b="b"/>
              <a:pathLst>
                <a:path w="2127250" h="109855">
                  <a:moveTo>
                    <a:pt x="0" y="0"/>
                  </a:moveTo>
                  <a:lnTo>
                    <a:pt x="2127142" y="0"/>
                  </a:lnTo>
                  <a:lnTo>
                    <a:pt x="2127142" y="109330"/>
                  </a:lnTo>
                  <a:lnTo>
                    <a:pt x="0" y="109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14FD02-D048-494A-9A2C-723FA8EE18B5}"/>
              </a:ext>
            </a:extLst>
          </p:cNvPr>
          <p:cNvSpPr txBox="1"/>
          <p:nvPr/>
        </p:nvSpPr>
        <p:spPr>
          <a:xfrm>
            <a:off x="298358" y="152400"/>
            <a:ext cx="457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CLOUD SOFTWARE...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19F1EB-14D4-4540-9F56-7C74C02E7BC2}"/>
              </a:ext>
            </a:extLst>
          </p:cNvPr>
          <p:cNvSpPr txBox="1"/>
          <p:nvPr/>
        </p:nvSpPr>
        <p:spPr>
          <a:xfrm>
            <a:off x="283118" y="572984"/>
            <a:ext cx="680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Main Software System….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DA0046-0D4A-83E7-7A5F-AEB97C585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882" y="814789"/>
            <a:ext cx="7610718" cy="56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37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8350" cy="144780"/>
            <a:chOff x="0" y="0"/>
            <a:chExt cx="12198350" cy="144780"/>
          </a:xfrm>
        </p:grpSpPr>
        <p:sp>
          <p:nvSpPr>
            <p:cNvPr id="3" name="object 3"/>
            <p:cNvSpPr/>
            <p:nvPr/>
          </p:nvSpPr>
          <p:spPr>
            <a:xfrm>
              <a:off x="10045522" y="0"/>
              <a:ext cx="2146935" cy="125095"/>
            </a:xfrm>
            <a:custGeom>
              <a:avLst/>
              <a:gdLst/>
              <a:ahLst/>
              <a:cxnLst/>
              <a:rect l="l" t="t" r="r" b="b"/>
              <a:pathLst>
                <a:path w="2146934" h="125095">
                  <a:moveTo>
                    <a:pt x="2146477" y="0"/>
                  </a:moveTo>
                  <a:lnTo>
                    <a:pt x="0" y="0"/>
                  </a:lnTo>
                  <a:lnTo>
                    <a:pt x="0" y="124928"/>
                  </a:lnTo>
                  <a:lnTo>
                    <a:pt x="2146477" y="124928"/>
                  </a:lnTo>
                  <a:lnTo>
                    <a:pt x="2146477" y="0"/>
                  </a:lnTo>
                  <a:close/>
                </a:path>
              </a:pathLst>
            </a:custGeom>
            <a:solidFill>
              <a:srgbClr val="1B2C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045522" y="0"/>
              <a:ext cx="2146935" cy="125095"/>
            </a:xfrm>
            <a:custGeom>
              <a:avLst/>
              <a:gdLst/>
              <a:ahLst/>
              <a:cxnLst/>
              <a:rect l="l" t="t" r="r" b="b"/>
              <a:pathLst>
                <a:path w="2146934" h="125095">
                  <a:moveTo>
                    <a:pt x="0" y="0"/>
                  </a:moveTo>
                  <a:lnTo>
                    <a:pt x="2146482" y="0"/>
                  </a:lnTo>
                  <a:lnTo>
                    <a:pt x="2146482" y="124925"/>
                  </a:lnTo>
                  <a:lnTo>
                    <a:pt x="0" y="12492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417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0045700" cy="138430"/>
            </a:xfrm>
            <a:custGeom>
              <a:avLst/>
              <a:gdLst/>
              <a:ahLst/>
              <a:cxnLst/>
              <a:rect l="l" t="t" r="r" b="b"/>
              <a:pathLst>
                <a:path w="10045700" h="138430">
                  <a:moveTo>
                    <a:pt x="10045522" y="0"/>
                  </a:moveTo>
                  <a:lnTo>
                    <a:pt x="0" y="0"/>
                  </a:lnTo>
                  <a:lnTo>
                    <a:pt x="0" y="137806"/>
                  </a:lnTo>
                  <a:lnTo>
                    <a:pt x="10045522" y="137806"/>
                  </a:lnTo>
                  <a:lnTo>
                    <a:pt x="10045522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283118" y="6637583"/>
            <a:ext cx="2357755" cy="1308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en-US" spc="-10" dirty="0"/>
              <a:t>Copyright </a:t>
            </a:r>
            <a:r>
              <a:rPr lang="en-US" dirty="0"/>
              <a:t>© </a:t>
            </a:r>
            <a:r>
              <a:rPr lang="en-US" spc="-10" dirty="0"/>
              <a:t>2020 PAYLESS </a:t>
            </a:r>
            <a:r>
              <a:rPr lang="en-US" dirty="0"/>
              <a:t>| </a:t>
            </a:r>
            <a:r>
              <a:rPr lang="en-US" spc="-10" dirty="0"/>
              <a:t>Private </a:t>
            </a:r>
            <a:r>
              <a:rPr lang="en-US" dirty="0"/>
              <a:t>and</a:t>
            </a:r>
            <a:r>
              <a:rPr lang="en-US" spc="5" dirty="0"/>
              <a:t> </a:t>
            </a:r>
            <a:r>
              <a:rPr lang="en-US" spc="-10" dirty="0"/>
              <a:t>Confidential</a:t>
            </a:r>
          </a:p>
        </p:txBody>
      </p:sp>
      <p:grpSp>
        <p:nvGrpSpPr>
          <p:cNvPr id="14" name="object 4">
            <a:extLst>
              <a:ext uri="{FF2B5EF4-FFF2-40B4-BE49-F238E27FC236}">
                <a16:creationId xmlns:a16="http://schemas.microsoft.com/office/drawing/2014/main" id="{18529218-424E-3343-B72D-65412B433D87}"/>
              </a:ext>
            </a:extLst>
          </p:cNvPr>
          <p:cNvGrpSpPr/>
          <p:nvPr/>
        </p:nvGrpSpPr>
        <p:grpSpPr>
          <a:xfrm>
            <a:off x="0" y="0"/>
            <a:ext cx="12192000" cy="815340"/>
            <a:chOff x="0" y="0"/>
            <a:chExt cx="12192000" cy="815340"/>
          </a:xfrm>
        </p:grpSpPr>
        <p:pic>
          <p:nvPicPr>
            <p:cNvPr id="15" name="object 5">
              <a:extLst>
                <a:ext uri="{FF2B5EF4-FFF2-40B4-BE49-F238E27FC236}">
                  <a16:creationId xmlns:a16="http://schemas.microsoft.com/office/drawing/2014/main" id="{E2A28870-D957-6C40-B2FD-E4B0B4E9246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14234" y="134852"/>
              <a:ext cx="1148862" cy="679936"/>
            </a:xfrm>
            <a:prstGeom prst="rect">
              <a:avLst/>
            </a:prstGeom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D4A27DA1-2E31-BC49-97FD-7655BE1E900B}"/>
                </a:ext>
              </a:extLst>
            </p:cNvPr>
            <p:cNvSpPr/>
            <p:nvPr/>
          </p:nvSpPr>
          <p:spPr>
            <a:xfrm>
              <a:off x="0" y="0"/>
              <a:ext cx="10065385" cy="109855"/>
            </a:xfrm>
            <a:custGeom>
              <a:avLst/>
              <a:gdLst/>
              <a:ahLst/>
              <a:cxnLst/>
              <a:rect l="l" t="t" r="r" b="b"/>
              <a:pathLst>
                <a:path w="10065385" h="109855">
                  <a:moveTo>
                    <a:pt x="10064856" y="0"/>
                  </a:moveTo>
                  <a:lnTo>
                    <a:pt x="0" y="0"/>
                  </a:lnTo>
                  <a:lnTo>
                    <a:pt x="0" y="109330"/>
                  </a:lnTo>
                  <a:lnTo>
                    <a:pt x="10064856" y="109330"/>
                  </a:lnTo>
                  <a:lnTo>
                    <a:pt x="100648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C8E2D554-491C-4B40-ACFF-EA614BF28269}"/>
                </a:ext>
              </a:extLst>
            </p:cNvPr>
            <p:cNvSpPr/>
            <p:nvPr/>
          </p:nvSpPr>
          <p:spPr>
            <a:xfrm>
              <a:off x="10064857" y="0"/>
              <a:ext cx="2127250" cy="109855"/>
            </a:xfrm>
            <a:custGeom>
              <a:avLst/>
              <a:gdLst/>
              <a:ahLst/>
              <a:cxnLst/>
              <a:rect l="l" t="t" r="r" b="b"/>
              <a:pathLst>
                <a:path w="2127250" h="109855">
                  <a:moveTo>
                    <a:pt x="0" y="0"/>
                  </a:moveTo>
                  <a:lnTo>
                    <a:pt x="2127142" y="0"/>
                  </a:lnTo>
                  <a:lnTo>
                    <a:pt x="2127142" y="109330"/>
                  </a:lnTo>
                  <a:lnTo>
                    <a:pt x="0" y="109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D58E46-204A-7637-6CA5-9364EBD37CC1}"/>
              </a:ext>
            </a:extLst>
          </p:cNvPr>
          <p:cNvSpPr txBox="1"/>
          <p:nvPr/>
        </p:nvSpPr>
        <p:spPr>
          <a:xfrm>
            <a:off x="298358" y="152400"/>
            <a:ext cx="457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PSSSF CLOUD SOFTWARE...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E6A892-E33C-2A17-3E57-2AED443D3440}"/>
              </a:ext>
            </a:extLst>
          </p:cNvPr>
          <p:cNvSpPr txBox="1"/>
          <p:nvPr/>
        </p:nvSpPr>
        <p:spPr>
          <a:xfrm>
            <a:off x="283118" y="572984"/>
            <a:ext cx="680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Back Software System….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4ED12D-96D3-D423-7FF9-73EC4E345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312" y="990600"/>
            <a:ext cx="7594688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107" cy="819741"/>
            <a:chOff x="0" y="0"/>
            <a:chExt cx="12192107" cy="819741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3139" y="139805"/>
              <a:ext cx="1148861" cy="6799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0065385" cy="109855"/>
            </a:xfrm>
            <a:custGeom>
              <a:avLst/>
              <a:gdLst/>
              <a:ahLst/>
              <a:cxnLst/>
              <a:rect l="l" t="t" r="r" b="b"/>
              <a:pathLst>
                <a:path w="10065385" h="109855">
                  <a:moveTo>
                    <a:pt x="10064856" y="0"/>
                  </a:moveTo>
                  <a:lnTo>
                    <a:pt x="0" y="0"/>
                  </a:lnTo>
                  <a:lnTo>
                    <a:pt x="0" y="109330"/>
                  </a:lnTo>
                  <a:lnTo>
                    <a:pt x="10064856" y="109330"/>
                  </a:lnTo>
                  <a:lnTo>
                    <a:pt x="100648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64857" y="0"/>
              <a:ext cx="2127250" cy="109855"/>
            </a:xfrm>
            <a:custGeom>
              <a:avLst/>
              <a:gdLst/>
              <a:ahLst/>
              <a:cxnLst/>
              <a:rect l="l" t="t" r="r" b="b"/>
              <a:pathLst>
                <a:path w="2127250" h="109855">
                  <a:moveTo>
                    <a:pt x="0" y="0"/>
                  </a:moveTo>
                  <a:lnTo>
                    <a:pt x="2127142" y="0"/>
                  </a:lnTo>
                  <a:lnTo>
                    <a:pt x="2127142" y="109330"/>
                  </a:lnTo>
                  <a:lnTo>
                    <a:pt x="0" y="109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4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283118" y="6637583"/>
            <a:ext cx="2357755" cy="1308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en-US" spc="-10" dirty="0"/>
              <a:t>Copyright </a:t>
            </a:r>
            <a:r>
              <a:rPr lang="en-US" dirty="0"/>
              <a:t>© </a:t>
            </a:r>
            <a:r>
              <a:rPr lang="en-US" spc="-10" dirty="0"/>
              <a:t>2023 PAYLESS </a:t>
            </a:r>
            <a:r>
              <a:rPr lang="en-US" dirty="0"/>
              <a:t>| </a:t>
            </a:r>
            <a:r>
              <a:rPr lang="en-US" spc="-10" dirty="0"/>
              <a:t>Private </a:t>
            </a:r>
            <a:r>
              <a:rPr lang="en-US" dirty="0"/>
              <a:t>and</a:t>
            </a:r>
            <a:r>
              <a:rPr lang="en-US" spc="5" dirty="0"/>
              <a:t> </a:t>
            </a:r>
            <a:r>
              <a:rPr lang="en-US" spc="-10" dirty="0"/>
              <a:t>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5E20A-B592-4649-BBC3-91D3C9687236}"/>
              </a:ext>
            </a:extLst>
          </p:cNvPr>
          <p:cNvSpPr txBox="1"/>
          <p:nvPr/>
        </p:nvSpPr>
        <p:spPr>
          <a:xfrm>
            <a:off x="228600" y="17104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PROPOSED ELECTRICITY DISTRIBUTION TO TENANTS…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5A27A-D2D5-A548-9EC1-23B1528EFDAB}"/>
              </a:ext>
            </a:extLst>
          </p:cNvPr>
          <p:cNvSpPr txBox="1"/>
          <p:nvPr/>
        </p:nvSpPr>
        <p:spPr>
          <a:xfrm>
            <a:off x="283118" y="572984"/>
            <a:ext cx="493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Things to know…..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CE898-11AC-F893-04F1-E0F19A956B9C}"/>
              </a:ext>
            </a:extLst>
          </p:cNvPr>
          <p:cNvSpPr txBox="1"/>
          <p:nvPr/>
        </p:nvSpPr>
        <p:spPr>
          <a:xfrm>
            <a:off x="457200" y="9144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Electricity and water prices are government’s prices, not yours!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9ED78A-35E8-B19B-5C51-E8493B25E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09132"/>
            <a:ext cx="6934200" cy="41010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73A5FC-0C27-E636-5739-B8B9809074E7}"/>
              </a:ext>
            </a:extLst>
          </p:cNvPr>
          <p:cNvSpPr txBox="1"/>
          <p:nvPr/>
        </p:nvSpPr>
        <p:spPr>
          <a:xfrm>
            <a:off x="533400" y="5726668"/>
            <a:ext cx="1036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You are not a utility company, you are a landlord collecting utility costs from your tenants (automatically)!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C5594C-0355-4B2B-C12F-D745C4739F41}"/>
              </a:ext>
            </a:extLst>
          </p:cNvPr>
          <p:cNvSpPr txBox="1"/>
          <p:nvPr/>
        </p:nvSpPr>
        <p:spPr>
          <a:xfrm>
            <a:off x="8077200" y="2194986"/>
            <a:ext cx="3657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Important to Adhere:</a:t>
            </a:r>
          </a:p>
          <a:p>
            <a:endParaRPr lang="en-US" sz="1400" i="1" dirty="0">
              <a:solidFill>
                <a:srgbClr val="FF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1400" i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1.Lifestyle----Cover Holes</a:t>
            </a:r>
          </a:p>
          <a:p>
            <a:r>
              <a:rPr lang="en-US" sz="1400" i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2.Super Automate-----</a:t>
            </a:r>
            <a:r>
              <a:rPr lang="en-US" sz="1400" i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Dont</a:t>
            </a:r>
            <a:r>
              <a:rPr lang="en-US" sz="1400" i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Depend on Human Mercy</a:t>
            </a:r>
          </a:p>
          <a:p>
            <a:r>
              <a:rPr lang="en-US" sz="1400" i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3.Decentralize Works/Majukumu----Centralize Financial System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8134</TotalTime>
  <Words>1536</Words>
  <Application>Microsoft Macintosh PowerPoint</Application>
  <PresentationFormat>Widescreen</PresentationFormat>
  <Paragraphs>217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Wingdings</vt:lpstr>
      <vt:lpstr>Verdana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Venance Edson</cp:lastModifiedBy>
  <cp:revision>38</cp:revision>
  <cp:lastPrinted>2020-11-24T13:19:13Z</cp:lastPrinted>
  <dcterms:created xsi:type="dcterms:W3CDTF">2020-09-26T21:16:46Z</dcterms:created>
  <dcterms:modified xsi:type="dcterms:W3CDTF">2023-08-09T03:09:56Z</dcterms:modified>
</cp:coreProperties>
</file>